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9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18.png" ContentType="image/png"/>
  <Override PartName="/ppt/media/image6.jpeg" ContentType="image/jpeg"/>
  <Override PartName="/ppt/media/image17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11.png" ContentType="image/png"/>
  <Override PartName="/ppt/media/image30.png" ContentType="image/png"/>
  <Override PartName="/ppt/media/image28.png" ContentType="image/png"/>
  <Override PartName="/ppt/media/image31.png" ContentType="image/png"/>
  <Override PartName="/ppt/media/image32.png" ContentType="image/png"/>
  <Override PartName="/ppt/media/image37.png" ContentType="image/png"/>
  <Override PartName="/ppt/media/image7.png" ContentType="image/png"/>
  <Override PartName="/ppt/media/image12.png" ContentType="image/png"/>
  <Override PartName="/ppt/media/image36.png" ContentType="image/png"/>
  <Override PartName="/ppt/media/image40.png" ContentType="image/png"/>
  <Override PartName="/ppt/media/image38.png" ContentType="image/png"/>
  <Override PartName="/ppt/media/image8.png" ContentType="image/png"/>
  <Override PartName="/ppt/media/image14.jpeg" ContentType="image/jpeg"/>
  <Override PartName="/ppt/media/image1.jpeg" ContentType="image/jpeg"/>
  <Override PartName="/ppt/media/image10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5.png" ContentType="image/png"/>
  <Override PartName="/ppt/media/image35.png" ContentType="image/png"/>
  <Override PartName="/ppt/media/image15.png" ContentType="image/png"/>
  <Override PartName="/ppt/media/image16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Fare clic per modificare lo stile del titolo dello schema</a:t>
            </a:r>
            <a:endParaRPr b="0" lang="it-IT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F78C01D-EFAC-4625-B820-C3091D642695}" type="datetime">
              <a:rPr b="0" lang="it-IT" sz="1200" spc="-1" strike="noStrike">
                <a:solidFill>
                  <a:srgbClr val="8b8b8b"/>
                </a:solidFill>
                <a:latin typeface="Calibri"/>
              </a:rPr>
              <a:t>13/04/23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79D2006-809A-4D59-9D5D-F32FB67E32F9}" type="slidenum">
              <a:rPr b="0" lang="it-IT" sz="1200" spc="-1" strike="noStrike">
                <a:solidFill>
                  <a:srgbClr val="8b8b8b"/>
                </a:solidFill>
                <a:latin typeface="Calibri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000000"/>
                </a:solidFill>
                <a:latin typeface="Calibri Light"/>
              </a:rPr>
              <a:t>Fare clic per modificare lo stile del titolo dello schema</a:t>
            </a:r>
            <a:endParaRPr b="0" lang="it-IT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Secondo livello</a:t>
            </a:r>
            <a:endParaRPr b="0" lang="it-IT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Terzo livello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Quarto livello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Quinto livello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02A6C71-E6BF-466D-A674-738BCD4DC0E7}" type="datetime">
              <a:rPr b="0" lang="it-IT" sz="1200" spc="-1" strike="noStrike">
                <a:solidFill>
                  <a:srgbClr val="8b8b8b"/>
                </a:solidFill>
                <a:latin typeface="Calibri"/>
              </a:rPr>
              <a:t>13/04/23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D6169A6-4A3B-4DBB-BABD-3384557FB2B8}" type="slidenum">
              <a:rPr b="0" lang="it-IT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C779E05-244E-4049-825F-1C3B1CF2120E}" type="datetime">
              <a:rPr b="0" lang="it-IT" sz="1200" spc="-1" strike="noStrike">
                <a:solidFill>
                  <a:srgbClr val="8b8b8b"/>
                </a:solidFill>
                <a:latin typeface="Calibri"/>
              </a:rPr>
              <a:t>13/04/23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AFDCEE5-0F6C-4DC8-817E-4997C9295F9A}" type="slidenum">
              <a:rPr b="0" lang="it-IT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magine 6" descr="Immagine che contiene testo, elettronico, circuito&#10;&#10;Descrizione generata automaticamente"/>
          <p:cNvPicPr/>
          <p:nvPr/>
        </p:nvPicPr>
        <p:blipFill>
          <a:blip r:embed="rId1"/>
          <a:stretch/>
        </p:blipFill>
        <p:spPr>
          <a:xfrm>
            <a:off x="1795320" y="3100680"/>
            <a:ext cx="2347920" cy="2329920"/>
          </a:xfrm>
          <a:prstGeom prst="rect">
            <a:avLst/>
          </a:prstGeom>
          <a:ln>
            <a:noFill/>
          </a:ln>
        </p:spPr>
      </p:pic>
      <p:pic>
        <p:nvPicPr>
          <p:cNvPr id="124" name="Immagine 8" descr="Immagine che contiene testo, elettronico, circuito&#10;&#10;Descrizione generata automaticamente"/>
          <p:cNvPicPr/>
          <p:nvPr/>
        </p:nvPicPr>
        <p:blipFill>
          <a:blip r:embed="rId2"/>
          <a:stretch/>
        </p:blipFill>
        <p:spPr>
          <a:xfrm rot="5400000">
            <a:off x="1896840" y="815760"/>
            <a:ext cx="1574640" cy="1327320"/>
          </a:xfrm>
          <a:prstGeom prst="rect">
            <a:avLst/>
          </a:prstGeom>
          <a:ln>
            <a:noFill/>
          </a:ln>
        </p:spPr>
      </p:pic>
      <p:pic>
        <p:nvPicPr>
          <p:cNvPr id="125" name="Immagine 12" descr=""/>
          <p:cNvPicPr/>
          <p:nvPr/>
        </p:nvPicPr>
        <p:blipFill>
          <a:blip r:embed="rId3"/>
          <a:stretch/>
        </p:blipFill>
        <p:spPr>
          <a:xfrm>
            <a:off x="4324680" y="4479120"/>
            <a:ext cx="1290240" cy="1290240"/>
          </a:xfrm>
          <a:prstGeom prst="rect">
            <a:avLst/>
          </a:prstGeom>
          <a:ln>
            <a:noFill/>
          </a:ln>
        </p:spPr>
      </p:pic>
      <p:pic>
        <p:nvPicPr>
          <p:cNvPr id="126" name="Immagine 14" descr=""/>
          <p:cNvPicPr/>
          <p:nvPr/>
        </p:nvPicPr>
        <p:blipFill>
          <a:blip r:embed="rId4"/>
          <a:stretch/>
        </p:blipFill>
        <p:spPr>
          <a:xfrm>
            <a:off x="2213280" y="144000"/>
            <a:ext cx="639000" cy="63900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2874960" y="78120"/>
            <a:ext cx="1141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Antenna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3348000" y="1004760"/>
            <a:ext cx="1514880" cy="13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AD9226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Analog to digital converter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64MHz sampling rate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4193640" y="5669640"/>
            <a:ext cx="1514880" cy="11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PC running Vivado (AMD) to program the Zynq FPGA via JTAG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1853640" y="5481000"/>
            <a:ext cx="19641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EBAZ2405 Board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Zynq7010 FPGA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31" name="Immagine 22" descr=""/>
          <p:cNvPicPr/>
          <p:nvPr/>
        </p:nvPicPr>
        <p:blipFill>
          <a:blip r:embed="rId5"/>
          <a:stretch/>
        </p:blipFill>
        <p:spPr>
          <a:xfrm>
            <a:off x="5874480" y="2497320"/>
            <a:ext cx="1290240" cy="1290240"/>
          </a:xfrm>
          <a:prstGeom prst="rect">
            <a:avLst/>
          </a:prstGeom>
          <a:ln>
            <a:noFill/>
          </a:ln>
        </p:spPr>
      </p:pic>
      <p:sp>
        <p:nvSpPr>
          <p:cNvPr id="132" name="CustomShape 5"/>
          <p:cNvSpPr/>
          <p:nvPr/>
        </p:nvSpPr>
        <p:spPr>
          <a:xfrm>
            <a:off x="4196160" y="2752560"/>
            <a:ext cx="1418760" cy="969840"/>
          </a:xfrm>
          <a:prstGeom prst="leftRightArrow">
            <a:avLst>
              <a:gd name="adj1" fmla="val 71596"/>
              <a:gd name="adj2" fmla="val 16624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Ethernet 100 Mb/s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" name="CustomShape 6"/>
          <p:cNvSpPr/>
          <p:nvPr/>
        </p:nvSpPr>
        <p:spPr>
          <a:xfrm>
            <a:off x="7110000" y="2341440"/>
            <a:ext cx="226944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Local user</a:t>
            </a:r>
            <a:endParaRPr b="0" lang="en-US" sz="1400" spc="-1" strike="noStrike">
              <a:latin typeface="Arial"/>
            </a:endParaRPr>
          </a:p>
          <a:p>
            <a:pPr marL="85680" indent="-85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view/zoom spectrogram/waterfall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TODO: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listen SSB ham radio</a:t>
            </a:r>
            <a:endParaRPr b="0" lang="en-US" sz="1100" spc="-1" strike="noStrike">
              <a:latin typeface="Arial"/>
            </a:endParaRPr>
          </a:p>
          <a:p>
            <a:pPr marL="85680" indent="-85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decoding digital modes (FT8) by WSJT-X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34" name="Immagine 28" descr="Immagine che contiene tavolo&#10;&#10;Descrizione generata automaticamente"/>
          <p:cNvPicPr/>
          <p:nvPr/>
        </p:nvPicPr>
        <p:blipFill>
          <a:blip r:embed="rId6"/>
          <a:stretch/>
        </p:blipFill>
        <p:spPr>
          <a:xfrm>
            <a:off x="5928120" y="3954240"/>
            <a:ext cx="2996280" cy="2651040"/>
          </a:xfrm>
          <a:prstGeom prst="rect">
            <a:avLst/>
          </a:prstGeom>
          <a:ln>
            <a:noFill/>
          </a:ln>
        </p:spPr>
      </p:pic>
      <p:sp>
        <p:nvSpPr>
          <p:cNvPr id="135" name="CustomShape 7"/>
          <p:cNvSpPr/>
          <p:nvPr/>
        </p:nvSpPr>
        <p:spPr>
          <a:xfrm>
            <a:off x="2411280" y="2305440"/>
            <a:ext cx="1008360" cy="688680"/>
          </a:xfrm>
          <a:prstGeom prst="downArrow">
            <a:avLst>
              <a:gd name="adj1" fmla="val 85734"/>
              <a:gd name="adj2" fmla="val 22098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</a:rPr>
              <a:t>A/D Samples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</a:rPr>
              <a:t>12 bits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6" name="CustomShape 8"/>
          <p:cNvSpPr/>
          <p:nvPr/>
        </p:nvSpPr>
        <p:spPr>
          <a:xfrm>
            <a:off x="1575000" y="55440"/>
            <a:ext cx="7661520" cy="6578640"/>
          </a:xfrm>
          <a:prstGeom prst="rect">
            <a:avLst/>
          </a:prstGeom>
          <a:noFill/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9"/>
          <p:cNvSpPr/>
          <p:nvPr/>
        </p:nvSpPr>
        <p:spPr>
          <a:xfrm>
            <a:off x="7079040" y="3818880"/>
            <a:ext cx="833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WSJT-X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8" name="CustomShape 10"/>
          <p:cNvSpPr/>
          <p:nvPr/>
        </p:nvSpPr>
        <p:spPr>
          <a:xfrm>
            <a:off x="5034600" y="98640"/>
            <a:ext cx="353880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Full 0 – 32 MHz Spectrum and Waterfall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9" name="Immagine 2" descr=""/>
          <p:cNvPicPr/>
          <p:nvPr/>
        </p:nvPicPr>
        <p:blipFill>
          <a:blip r:embed="rId7"/>
          <a:stretch/>
        </p:blipFill>
        <p:spPr>
          <a:xfrm>
            <a:off x="4799520" y="402120"/>
            <a:ext cx="4358880" cy="1948320"/>
          </a:xfrm>
          <a:prstGeom prst="rect">
            <a:avLst/>
          </a:prstGeom>
          <a:ln>
            <a:noFill/>
          </a:ln>
        </p:spPr>
      </p:pic>
      <p:pic>
        <p:nvPicPr>
          <p:cNvPr id="140" name="Immagine 4" descr=""/>
          <p:cNvPicPr/>
          <p:nvPr/>
        </p:nvPicPr>
        <p:blipFill>
          <a:blip r:embed="rId8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2496240" y="2167560"/>
            <a:ext cx="673920" cy="430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4361760" y="1684800"/>
            <a:ext cx="2390400" cy="1845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Audio DDC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7756920" y="924120"/>
            <a:ext cx="1121040" cy="612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7206120" y="3095280"/>
            <a:ext cx="811080" cy="5511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5" name="CustomShape 5"/>
          <p:cNvSpPr/>
          <p:nvPr/>
        </p:nvSpPr>
        <p:spPr>
          <a:xfrm>
            <a:off x="1011960" y="2082240"/>
            <a:ext cx="1055520" cy="612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6" name="CustomShape 6"/>
          <p:cNvSpPr/>
          <p:nvPr/>
        </p:nvSpPr>
        <p:spPr>
          <a:xfrm flipV="1">
            <a:off x="2067840" y="2383200"/>
            <a:ext cx="428040" cy="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7"/>
          <p:cNvSpPr/>
          <p:nvPr/>
        </p:nvSpPr>
        <p:spPr>
          <a:xfrm>
            <a:off x="4207320" y="1022760"/>
            <a:ext cx="25891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13 bits (12 bits + OTR) – 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8" name="CustomShape 8"/>
          <p:cNvSpPr/>
          <p:nvPr/>
        </p:nvSpPr>
        <p:spPr>
          <a:xfrm>
            <a:off x="3272760" y="2969280"/>
            <a:ext cx="684360" cy="612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Clocking Wizard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64MHz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9" name="CustomShape 9"/>
          <p:cNvSpPr/>
          <p:nvPr/>
        </p:nvSpPr>
        <p:spPr>
          <a:xfrm>
            <a:off x="2405160" y="1951920"/>
            <a:ext cx="821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30" name="CustomShape 10"/>
          <p:cNvSpPr/>
          <p:nvPr/>
        </p:nvSpPr>
        <p:spPr>
          <a:xfrm>
            <a:off x="4554000" y="1941120"/>
            <a:ext cx="331200" cy="30456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1" name="CustomShape 11"/>
          <p:cNvSpPr/>
          <p:nvPr/>
        </p:nvSpPr>
        <p:spPr>
          <a:xfrm>
            <a:off x="4554000" y="2463120"/>
            <a:ext cx="331200" cy="30456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2" name="CustomShape 12"/>
          <p:cNvSpPr/>
          <p:nvPr/>
        </p:nvSpPr>
        <p:spPr>
          <a:xfrm>
            <a:off x="5196600" y="1866600"/>
            <a:ext cx="813240" cy="432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CIC - I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33" name="CustomShape 13"/>
          <p:cNvSpPr/>
          <p:nvPr/>
        </p:nvSpPr>
        <p:spPr>
          <a:xfrm flipV="1">
            <a:off x="4885920" y="2081520"/>
            <a:ext cx="310320" cy="1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4"/>
          <p:cNvSpPr/>
          <p:nvPr/>
        </p:nvSpPr>
        <p:spPr>
          <a:xfrm>
            <a:off x="4885920" y="2615400"/>
            <a:ext cx="3103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5"/>
          <p:cNvSpPr/>
          <p:nvPr/>
        </p:nvSpPr>
        <p:spPr>
          <a:xfrm>
            <a:off x="6075000" y="1879560"/>
            <a:ext cx="575280" cy="406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</a:rPr>
              <a:t>FIR – I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6" name="CustomShape 16"/>
          <p:cNvSpPr/>
          <p:nvPr/>
        </p:nvSpPr>
        <p:spPr>
          <a:xfrm flipH="1" flipV="1" rot="5400000">
            <a:off x="4559040" y="2585160"/>
            <a:ext cx="51120" cy="1941480"/>
          </a:xfrm>
          <a:prstGeom prst="bentConnector3">
            <a:avLst>
              <a:gd name="adj1" fmla="val -19959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17"/>
          <p:cNvSpPr/>
          <p:nvPr/>
        </p:nvSpPr>
        <p:spPr>
          <a:xfrm>
            <a:off x="4201560" y="2375280"/>
            <a:ext cx="352440" cy="239760"/>
          </a:xfrm>
          <a:prstGeom prst="bentConnector3">
            <a:avLst>
              <a:gd name="adj1" fmla="val 65411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8"/>
          <p:cNvSpPr/>
          <p:nvPr/>
        </p:nvSpPr>
        <p:spPr>
          <a:xfrm rot="16200000">
            <a:off x="7897320" y="2121840"/>
            <a:ext cx="2790000" cy="4104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239" name="CustomShape 19"/>
          <p:cNvSpPr/>
          <p:nvPr/>
        </p:nvSpPr>
        <p:spPr>
          <a:xfrm>
            <a:off x="9563400" y="1570680"/>
            <a:ext cx="618480" cy="511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TCP Server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0" name="CustomShape 20"/>
          <p:cNvSpPr/>
          <p:nvPr/>
        </p:nvSpPr>
        <p:spPr>
          <a:xfrm rot="10800000">
            <a:off x="5603400" y="1866600"/>
            <a:ext cx="3483720" cy="460080"/>
          </a:xfrm>
          <a:prstGeom prst="bentConnector4">
            <a:avLst>
              <a:gd name="adj1" fmla="val 4443"/>
              <a:gd name="adj2" fmla="val 149645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21"/>
          <p:cNvSpPr/>
          <p:nvPr/>
        </p:nvSpPr>
        <p:spPr>
          <a:xfrm>
            <a:off x="10247400" y="1688400"/>
            <a:ext cx="730800" cy="34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2" name="CustomShape 22"/>
          <p:cNvSpPr/>
          <p:nvPr/>
        </p:nvSpPr>
        <p:spPr>
          <a:xfrm>
            <a:off x="2328480" y="270720"/>
            <a:ext cx="6960600" cy="35139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Zynq 7010 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3" name="CustomShape 23"/>
          <p:cNvSpPr/>
          <p:nvPr/>
        </p:nvSpPr>
        <p:spPr>
          <a:xfrm>
            <a:off x="9277920" y="270720"/>
            <a:ext cx="1334880" cy="35139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4" name="CustomShape 24"/>
          <p:cNvSpPr/>
          <p:nvPr/>
        </p:nvSpPr>
        <p:spPr>
          <a:xfrm flipV="1">
            <a:off x="4201560" y="2092320"/>
            <a:ext cx="352440" cy="281160"/>
          </a:xfrm>
          <a:prstGeom prst="bentConnector3">
            <a:avLst>
              <a:gd name="adj1" fmla="val 65252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5"/>
          <p:cNvSpPr/>
          <p:nvPr/>
        </p:nvSpPr>
        <p:spPr>
          <a:xfrm>
            <a:off x="4471200" y="3060720"/>
            <a:ext cx="1380960" cy="324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DDS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100K – 32 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6" name="CustomShape 26"/>
          <p:cNvSpPr/>
          <p:nvPr/>
        </p:nvSpPr>
        <p:spPr>
          <a:xfrm flipV="1">
            <a:off x="4719960" y="2254320"/>
            <a:ext cx="360" cy="20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7"/>
          <p:cNvSpPr/>
          <p:nvPr/>
        </p:nvSpPr>
        <p:spPr>
          <a:xfrm>
            <a:off x="11335320" y="5638680"/>
            <a:ext cx="730800" cy="34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8" name="CustomShape 28"/>
          <p:cNvSpPr/>
          <p:nvPr/>
        </p:nvSpPr>
        <p:spPr>
          <a:xfrm>
            <a:off x="8736120" y="4827600"/>
            <a:ext cx="2844000" cy="19029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Windows 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9" name="CustomShape 29"/>
          <p:cNvSpPr/>
          <p:nvPr/>
        </p:nvSpPr>
        <p:spPr>
          <a:xfrm>
            <a:off x="10465200" y="5449680"/>
            <a:ext cx="796320" cy="694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EXTIO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EBAZ4205 DLL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50" name="CustomShape 30"/>
          <p:cNvSpPr/>
          <p:nvPr/>
        </p:nvSpPr>
        <p:spPr>
          <a:xfrm>
            <a:off x="9161640" y="5432040"/>
            <a:ext cx="996480" cy="694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HPSDR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51" name="CustomShape 31"/>
          <p:cNvSpPr/>
          <p:nvPr/>
        </p:nvSpPr>
        <p:spPr>
          <a:xfrm>
            <a:off x="5196600" y="2375280"/>
            <a:ext cx="813240" cy="432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CIC - Q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52" name="CustomShape 32"/>
          <p:cNvSpPr/>
          <p:nvPr/>
        </p:nvSpPr>
        <p:spPr>
          <a:xfrm>
            <a:off x="6067800" y="2388240"/>
            <a:ext cx="612000" cy="406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</a:rPr>
              <a:t>FIR – Q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53" name="CustomShape 33"/>
          <p:cNvSpPr/>
          <p:nvPr/>
        </p:nvSpPr>
        <p:spPr>
          <a:xfrm>
            <a:off x="7182720" y="1710000"/>
            <a:ext cx="857880" cy="1087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DEMOD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AM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LSB / USB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AGC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54" name="CustomShape 34"/>
          <p:cNvSpPr/>
          <p:nvPr/>
        </p:nvSpPr>
        <p:spPr>
          <a:xfrm>
            <a:off x="7611840" y="2798280"/>
            <a:ext cx="360" cy="29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5"/>
          <p:cNvSpPr/>
          <p:nvPr/>
        </p:nvSpPr>
        <p:spPr>
          <a:xfrm>
            <a:off x="7206120" y="4060440"/>
            <a:ext cx="811080" cy="5511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PCM 5102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(Digital to Analog)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256" name="Immagine 55" descr=""/>
          <p:cNvPicPr/>
          <p:nvPr/>
        </p:nvPicPr>
        <p:blipFill>
          <a:blip r:embed="rId1"/>
          <a:stretch/>
        </p:blipFill>
        <p:spPr>
          <a:xfrm>
            <a:off x="8992800" y="4037400"/>
            <a:ext cx="570600" cy="574200"/>
          </a:xfrm>
          <a:prstGeom prst="rect">
            <a:avLst/>
          </a:prstGeom>
          <a:ln>
            <a:noFill/>
          </a:ln>
        </p:spPr>
      </p:pic>
      <p:sp>
        <p:nvSpPr>
          <p:cNvPr id="257" name="CustomShape 36"/>
          <p:cNvSpPr/>
          <p:nvPr/>
        </p:nvSpPr>
        <p:spPr>
          <a:xfrm>
            <a:off x="8040960" y="4060440"/>
            <a:ext cx="811080" cy="5511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Amplifier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58" name="CustomShape 37"/>
          <p:cNvSpPr/>
          <p:nvPr/>
        </p:nvSpPr>
        <p:spPr>
          <a:xfrm>
            <a:off x="7611840" y="36468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38"/>
          <p:cNvSpPr/>
          <p:nvPr/>
        </p:nvSpPr>
        <p:spPr>
          <a:xfrm>
            <a:off x="6651000" y="2082960"/>
            <a:ext cx="531360" cy="17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39"/>
          <p:cNvSpPr/>
          <p:nvPr/>
        </p:nvSpPr>
        <p:spPr>
          <a:xfrm flipV="1">
            <a:off x="6680160" y="2254320"/>
            <a:ext cx="502200" cy="33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61" name="Immagine 92" descr=""/>
          <p:cNvPicPr/>
          <p:nvPr/>
        </p:nvPicPr>
        <p:blipFill>
          <a:blip r:embed="rId2"/>
          <a:stretch/>
        </p:blipFill>
        <p:spPr>
          <a:xfrm>
            <a:off x="236160" y="128160"/>
            <a:ext cx="639000" cy="639000"/>
          </a:xfrm>
          <a:prstGeom prst="rect">
            <a:avLst/>
          </a:prstGeom>
          <a:ln>
            <a:noFill/>
          </a:ln>
        </p:spPr>
      </p:pic>
      <p:sp>
        <p:nvSpPr>
          <p:cNvPr id="262" name="CustomShape 40"/>
          <p:cNvSpPr/>
          <p:nvPr/>
        </p:nvSpPr>
        <p:spPr>
          <a:xfrm flipH="1" rot="16200000">
            <a:off x="-25920" y="1350000"/>
            <a:ext cx="1620720" cy="455760"/>
          </a:xfrm>
          <a:prstGeom prst="bentConnector2">
            <a:avLst/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41"/>
          <p:cNvSpPr/>
          <p:nvPr/>
        </p:nvSpPr>
        <p:spPr>
          <a:xfrm rot="19719000">
            <a:off x="3253680" y="254916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42"/>
          <p:cNvSpPr/>
          <p:nvPr/>
        </p:nvSpPr>
        <p:spPr>
          <a:xfrm>
            <a:off x="3295080" y="2621880"/>
            <a:ext cx="69336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265" name="Immagine 33" descr=""/>
          <p:cNvPicPr/>
          <p:nvPr/>
        </p:nvPicPr>
        <p:blipFill>
          <a:blip r:embed="rId3"/>
          <a:stretch/>
        </p:blipFill>
        <p:spPr>
          <a:xfrm>
            <a:off x="4889160" y="2008080"/>
            <a:ext cx="188640" cy="140040"/>
          </a:xfrm>
          <a:prstGeom prst="rect">
            <a:avLst/>
          </a:prstGeom>
          <a:ln>
            <a:noFill/>
          </a:ln>
        </p:spPr>
      </p:pic>
      <p:pic>
        <p:nvPicPr>
          <p:cNvPr id="266" name="Immagine 34" descr=""/>
          <p:cNvPicPr/>
          <p:nvPr/>
        </p:nvPicPr>
        <p:blipFill>
          <a:blip r:embed="rId4"/>
          <a:stretch/>
        </p:blipFill>
        <p:spPr>
          <a:xfrm>
            <a:off x="4794840" y="2843280"/>
            <a:ext cx="188640" cy="140040"/>
          </a:xfrm>
          <a:prstGeom prst="rect">
            <a:avLst/>
          </a:prstGeom>
          <a:ln>
            <a:noFill/>
          </a:ln>
        </p:spPr>
      </p:pic>
      <p:sp>
        <p:nvSpPr>
          <p:cNvPr id="267" name="CustomShape 43"/>
          <p:cNvSpPr/>
          <p:nvPr/>
        </p:nvSpPr>
        <p:spPr>
          <a:xfrm>
            <a:off x="4938120" y="2789640"/>
            <a:ext cx="9140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2x16(16)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8" name="CustomShape 44"/>
          <p:cNvSpPr/>
          <p:nvPr/>
        </p:nvSpPr>
        <p:spPr>
          <a:xfrm>
            <a:off x="4817520" y="208296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9" name="CustomShape 45"/>
          <p:cNvSpPr/>
          <p:nvPr/>
        </p:nvSpPr>
        <p:spPr>
          <a:xfrm rot="19719000">
            <a:off x="6872760" y="211032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46"/>
          <p:cNvSpPr/>
          <p:nvPr/>
        </p:nvSpPr>
        <p:spPr>
          <a:xfrm>
            <a:off x="6690240" y="198252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71" name="CustomShape 47"/>
          <p:cNvSpPr/>
          <p:nvPr/>
        </p:nvSpPr>
        <p:spPr>
          <a:xfrm rot="19719000">
            <a:off x="6906600" y="112248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48"/>
          <p:cNvSpPr/>
          <p:nvPr/>
        </p:nvSpPr>
        <p:spPr>
          <a:xfrm>
            <a:off x="6543000" y="979920"/>
            <a:ext cx="69336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32 (13)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73" name="CustomShape 49"/>
          <p:cNvSpPr/>
          <p:nvPr/>
        </p:nvSpPr>
        <p:spPr>
          <a:xfrm>
            <a:off x="7638120" y="276912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74" name="CustomShape 50"/>
          <p:cNvSpPr/>
          <p:nvPr/>
        </p:nvSpPr>
        <p:spPr>
          <a:xfrm rot="19719000">
            <a:off x="7470720" y="278280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51"/>
          <p:cNvSpPr/>
          <p:nvPr/>
        </p:nvSpPr>
        <p:spPr>
          <a:xfrm>
            <a:off x="7544160" y="3775320"/>
            <a:ext cx="9126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I2S 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76" name="CustomShape 52"/>
          <p:cNvSpPr/>
          <p:nvPr/>
        </p:nvSpPr>
        <p:spPr>
          <a:xfrm flipV="1">
            <a:off x="4201560" y="1228680"/>
            <a:ext cx="3555360" cy="1144440"/>
          </a:xfrm>
          <a:prstGeom prst="bentConnector3">
            <a:avLst>
              <a:gd name="adj1" fmla="val 2495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53"/>
          <p:cNvSpPr/>
          <p:nvPr/>
        </p:nvSpPr>
        <p:spPr>
          <a:xfrm>
            <a:off x="3609720" y="2135520"/>
            <a:ext cx="591480" cy="4791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</a:rPr>
              <a:t>Switch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78" name="CustomShape 54"/>
          <p:cNvSpPr/>
          <p:nvPr/>
        </p:nvSpPr>
        <p:spPr>
          <a:xfrm>
            <a:off x="2499120" y="932760"/>
            <a:ext cx="146808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</a:rPr>
              <a:t>Test Generator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</a:rPr>
              <a:t>0.1-30 MHz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</a:rPr>
              <a:t>AM modulated 1KHz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79" name="CustomShape 55"/>
          <p:cNvSpPr/>
          <p:nvPr/>
        </p:nvSpPr>
        <p:spPr>
          <a:xfrm flipH="1" rot="5400000">
            <a:off x="2732400" y="2699640"/>
            <a:ext cx="983160" cy="781200"/>
          </a:xfrm>
          <a:prstGeom prst="bentConnector3">
            <a:avLst>
              <a:gd name="adj1" fmla="val -1078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56"/>
          <p:cNvSpPr/>
          <p:nvPr/>
        </p:nvSpPr>
        <p:spPr>
          <a:xfrm>
            <a:off x="3170520" y="2383200"/>
            <a:ext cx="734400" cy="231480"/>
          </a:xfrm>
          <a:prstGeom prst="bentConnector4">
            <a:avLst>
              <a:gd name="adj1" fmla="val 29865"/>
              <a:gd name="adj2" fmla="val 198541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57"/>
          <p:cNvSpPr/>
          <p:nvPr/>
        </p:nvSpPr>
        <p:spPr>
          <a:xfrm flipV="1">
            <a:off x="3905640" y="2373840"/>
            <a:ext cx="295560" cy="23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dash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58"/>
          <p:cNvSpPr/>
          <p:nvPr/>
        </p:nvSpPr>
        <p:spPr>
          <a:xfrm>
            <a:off x="3233160" y="1483920"/>
            <a:ext cx="6717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59"/>
          <p:cNvSpPr/>
          <p:nvPr/>
        </p:nvSpPr>
        <p:spPr>
          <a:xfrm>
            <a:off x="3905640" y="2135520"/>
            <a:ext cx="295560" cy="23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60"/>
          <p:cNvSpPr/>
          <p:nvPr/>
        </p:nvSpPr>
        <p:spPr>
          <a:xfrm rot="19719000">
            <a:off x="3434400" y="169056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61"/>
          <p:cNvSpPr/>
          <p:nvPr/>
        </p:nvSpPr>
        <p:spPr>
          <a:xfrm>
            <a:off x="3410280" y="1775160"/>
            <a:ext cx="69336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6" name="CustomShape 62"/>
          <p:cNvSpPr/>
          <p:nvPr/>
        </p:nvSpPr>
        <p:spPr>
          <a:xfrm flipV="1" rot="16200000">
            <a:off x="4721040" y="2766960"/>
            <a:ext cx="292320" cy="293760"/>
          </a:xfrm>
          <a:prstGeom prst="bentConnector3">
            <a:avLst>
              <a:gd name="adj1" fmla="val 50000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63"/>
          <p:cNvSpPr/>
          <p:nvPr/>
        </p:nvSpPr>
        <p:spPr>
          <a:xfrm rot="10800000">
            <a:off x="3233520" y="932760"/>
            <a:ext cx="5853600" cy="1393920"/>
          </a:xfrm>
          <a:prstGeom prst="bentConnector4">
            <a:avLst>
              <a:gd name="adj1" fmla="val 2543"/>
              <a:gd name="adj2" fmla="val 116397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64"/>
          <p:cNvSpPr/>
          <p:nvPr/>
        </p:nvSpPr>
        <p:spPr>
          <a:xfrm rot="10800000">
            <a:off x="3905640" y="2135520"/>
            <a:ext cx="5181480" cy="191160"/>
          </a:xfrm>
          <a:prstGeom prst="bentConnector4">
            <a:avLst>
              <a:gd name="adj1" fmla="val 2943"/>
              <a:gd name="adj2" fmla="val 358624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65"/>
          <p:cNvSpPr/>
          <p:nvPr/>
        </p:nvSpPr>
        <p:spPr>
          <a:xfrm flipV="1" rot="10800000">
            <a:off x="5014440" y="2325960"/>
            <a:ext cx="4072680" cy="1057320"/>
          </a:xfrm>
          <a:prstGeom prst="bentConnector4">
            <a:avLst>
              <a:gd name="adj1" fmla="val 3473"/>
              <a:gd name="adj2" fmla="val 132415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1982880" y="2171160"/>
            <a:ext cx="673920" cy="430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3848400" y="1688400"/>
            <a:ext cx="2390400" cy="1845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Audio DDC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7243560" y="927720"/>
            <a:ext cx="1121040" cy="612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6692760" y="3098880"/>
            <a:ext cx="811080" cy="5511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4" name="CustomShape 5"/>
          <p:cNvSpPr/>
          <p:nvPr/>
        </p:nvSpPr>
        <p:spPr>
          <a:xfrm>
            <a:off x="640080" y="2082240"/>
            <a:ext cx="1055520" cy="612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5" name="CustomShape 6"/>
          <p:cNvSpPr/>
          <p:nvPr/>
        </p:nvSpPr>
        <p:spPr>
          <a:xfrm flipV="1">
            <a:off x="1554480" y="2386800"/>
            <a:ext cx="428040" cy="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7"/>
          <p:cNvSpPr/>
          <p:nvPr/>
        </p:nvSpPr>
        <p:spPr>
          <a:xfrm>
            <a:off x="3693960" y="1026360"/>
            <a:ext cx="25891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13 bits (12 bits + OTR) – 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7" name="CustomShape 8"/>
          <p:cNvSpPr/>
          <p:nvPr/>
        </p:nvSpPr>
        <p:spPr>
          <a:xfrm>
            <a:off x="2759400" y="2972880"/>
            <a:ext cx="684360" cy="612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Clocking Wizard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64MHz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8" name="CustomShape 9"/>
          <p:cNvSpPr/>
          <p:nvPr/>
        </p:nvSpPr>
        <p:spPr>
          <a:xfrm>
            <a:off x="1891800" y="1955520"/>
            <a:ext cx="821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9" name="CustomShape 10"/>
          <p:cNvSpPr/>
          <p:nvPr/>
        </p:nvSpPr>
        <p:spPr>
          <a:xfrm>
            <a:off x="4040640" y="1944720"/>
            <a:ext cx="331200" cy="30456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CustomShape 11"/>
          <p:cNvSpPr/>
          <p:nvPr/>
        </p:nvSpPr>
        <p:spPr>
          <a:xfrm>
            <a:off x="4040640" y="2466720"/>
            <a:ext cx="331200" cy="30456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1" name="CustomShape 12"/>
          <p:cNvSpPr/>
          <p:nvPr/>
        </p:nvSpPr>
        <p:spPr>
          <a:xfrm>
            <a:off x="4683240" y="1870200"/>
            <a:ext cx="813240" cy="432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CIC - I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2" name="CustomShape 13"/>
          <p:cNvSpPr/>
          <p:nvPr/>
        </p:nvSpPr>
        <p:spPr>
          <a:xfrm flipV="1">
            <a:off x="4372560" y="2085120"/>
            <a:ext cx="310320" cy="1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14"/>
          <p:cNvSpPr/>
          <p:nvPr/>
        </p:nvSpPr>
        <p:spPr>
          <a:xfrm>
            <a:off x="4372560" y="2619000"/>
            <a:ext cx="3103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5"/>
          <p:cNvSpPr/>
          <p:nvPr/>
        </p:nvSpPr>
        <p:spPr>
          <a:xfrm>
            <a:off x="5561640" y="1883160"/>
            <a:ext cx="575280" cy="406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</a:rPr>
              <a:t>FIR – I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05" name="CustomShape 16"/>
          <p:cNvSpPr/>
          <p:nvPr/>
        </p:nvSpPr>
        <p:spPr>
          <a:xfrm flipH="1" flipV="1" rot="5400000">
            <a:off x="4045680" y="2588760"/>
            <a:ext cx="51120" cy="1941480"/>
          </a:xfrm>
          <a:prstGeom prst="bentConnector3">
            <a:avLst>
              <a:gd name="adj1" fmla="val -19959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7"/>
          <p:cNvSpPr/>
          <p:nvPr/>
        </p:nvSpPr>
        <p:spPr>
          <a:xfrm>
            <a:off x="3688200" y="2378880"/>
            <a:ext cx="352440" cy="239760"/>
          </a:xfrm>
          <a:prstGeom prst="bentConnector3">
            <a:avLst>
              <a:gd name="adj1" fmla="val 65411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18"/>
          <p:cNvSpPr/>
          <p:nvPr/>
        </p:nvSpPr>
        <p:spPr>
          <a:xfrm rot="16200000">
            <a:off x="8045640" y="2104200"/>
            <a:ext cx="2790000" cy="4104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308" name="CustomShape 19"/>
          <p:cNvSpPr/>
          <p:nvPr/>
        </p:nvSpPr>
        <p:spPr>
          <a:xfrm rot="10800000">
            <a:off x="5090040" y="1870200"/>
            <a:ext cx="4555800" cy="49680"/>
          </a:xfrm>
          <a:prstGeom prst="bentConnector4">
            <a:avLst>
              <a:gd name="adj1" fmla="val 4443"/>
              <a:gd name="adj2" fmla="val 487050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0"/>
          <p:cNvSpPr/>
          <p:nvPr/>
        </p:nvSpPr>
        <p:spPr>
          <a:xfrm>
            <a:off x="11246040" y="664200"/>
            <a:ext cx="873000" cy="34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10" name="CustomShape 21"/>
          <p:cNvSpPr/>
          <p:nvPr/>
        </p:nvSpPr>
        <p:spPr>
          <a:xfrm>
            <a:off x="1815120" y="274320"/>
            <a:ext cx="7603200" cy="35139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Zynq 7010 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1" name="CustomShape 22"/>
          <p:cNvSpPr/>
          <p:nvPr/>
        </p:nvSpPr>
        <p:spPr>
          <a:xfrm>
            <a:off x="9418320" y="274320"/>
            <a:ext cx="2700720" cy="35139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2" name="CustomShape 23"/>
          <p:cNvSpPr/>
          <p:nvPr/>
        </p:nvSpPr>
        <p:spPr>
          <a:xfrm flipV="1">
            <a:off x="3688200" y="2095920"/>
            <a:ext cx="352440" cy="281160"/>
          </a:xfrm>
          <a:prstGeom prst="bentConnector3">
            <a:avLst>
              <a:gd name="adj1" fmla="val 65252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4"/>
          <p:cNvSpPr/>
          <p:nvPr/>
        </p:nvSpPr>
        <p:spPr>
          <a:xfrm>
            <a:off x="3957840" y="3064320"/>
            <a:ext cx="1380960" cy="324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DDS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100K – 32 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14" name="CustomShape 25"/>
          <p:cNvSpPr/>
          <p:nvPr/>
        </p:nvSpPr>
        <p:spPr>
          <a:xfrm flipV="1">
            <a:off x="4206600" y="2257920"/>
            <a:ext cx="360" cy="20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26"/>
          <p:cNvSpPr/>
          <p:nvPr/>
        </p:nvSpPr>
        <p:spPr>
          <a:xfrm>
            <a:off x="4683240" y="2378880"/>
            <a:ext cx="813240" cy="432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CIC - Q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16" name="CustomShape 27"/>
          <p:cNvSpPr/>
          <p:nvPr/>
        </p:nvSpPr>
        <p:spPr>
          <a:xfrm>
            <a:off x="5554440" y="2391840"/>
            <a:ext cx="612000" cy="406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</a:rPr>
              <a:t>FIR – Q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17" name="CustomShape 28"/>
          <p:cNvSpPr/>
          <p:nvPr/>
        </p:nvSpPr>
        <p:spPr>
          <a:xfrm>
            <a:off x="6669360" y="1713600"/>
            <a:ext cx="857880" cy="1087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DEMOD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AM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LSB / USB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AGC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18" name="CustomShape 29"/>
          <p:cNvSpPr/>
          <p:nvPr/>
        </p:nvSpPr>
        <p:spPr>
          <a:xfrm>
            <a:off x="7098480" y="2801880"/>
            <a:ext cx="360" cy="29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30"/>
          <p:cNvSpPr/>
          <p:nvPr/>
        </p:nvSpPr>
        <p:spPr>
          <a:xfrm>
            <a:off x="6692760" y="4064040"/>
            <a:ext cx="811080" cy="5511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</a:rPr>
              <a:t>PCM 5102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</a:rPr>
              <a:t>(Digital to Analog)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20" name="Immagine 55_1" descr=""/>
          <p:cNvPicPr/>
          <p:nvPr/>
        </p:nvPicPr>
        <p:blipFill>
          <a:blip r:embed="rId1"/>
          <a:stretch/>
        </p:blipFill>
        <p:spPr>
          <a:xfrm flipH="1" rot="21528600">
            <a:off x="5253120" y="4032720"/>
            <a:ext cx="570600" cy="574200"/>
          </a:xfrm>
          <a:prstGeom prst="rect">
            <a:avLst/>
          </a:prstGeom>
          <a:ln>
            <a:noFill/>
          </a:ln>
        </p:spPr>
      </p:pic>
      <p:sp>
        <p:nvSpPr>
          <p:cNvPr id="321" name="CustomShape 31"/>
          <p:cNvSpPr/>
          <p:nvPr/>
        </p:nvSpPr>
        <p:spPr>
          <a:xfrm>
            <a:off x="5881680" y="4064040"/>
            <a:ext cx="811080" cy="5511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Amplifier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22" name="CustomShape 32"/>
          <p:cNvSpPr/>
          <p:nvPr/>
        </p:nvSpPr>
        <p:spPr>
          <a:xfrm>
            <a:off x="7098480" y="36504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33"/>
          <p:cNvSpPr/>
          <p:nvPr/>
        </p:nvSpPr>
        <p:spPr>
          <a:xfrm>
            <a:off x="6137640" y="2086560"/>
            <a:ext cx="531360" cy="17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34"/>
          <p:cNvSpPr/>
          <p:nvPr/>
        </p:nvSpPr>
        <p:spPr>
          <a:xfrm flipV="1">
            <a:off x="6166800" y="2257920"/>
            <a:ext cx="502200" cy="33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25" name="Immagine 92_1" descr=""/>
          <p:cNvPicPr/>
          <p:nvPr/>
        </p:nvPicPr>
        <p:blipFill>
          <a:blip r:embed="rId2"/>
          <a:stretch/>
        </p:blipFill>
        <p:spPr>
          <a:xfrm>
            <a:off x="236160" y="128160"/>
            <a:ext cx="639000" cy="639000"/>
          </a:xfrm>
          <a:prstGeom prst="rect">
            <a:avLst/>
          </a:prstGeom>
          <a:ln>
            <a:noFill/>
          </a:ln>
        </p:spPr>
      </p:pic>
      <p:sp>
        <p:nvSpPr>
          <p:cNvPr id="326" name="CustomShape 35"/>
          <p:cNvSpPr/>
          <p:nvPr/>
        </p:nvSpPr>
        <p:spPr>
          <a:xfrm flipH="1" rot="16200000">
            <a:off x="-167400" y="1490040"/>
            <a:ext cx="1620720" cy="175320"/>
          </a:xfrm>
          <a:prstGeom prst="bentConnector2">
            <a:avLst/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36"/>
          <p:cNvSpPr/>
          <p:nvPr/>
        </p:nvSpPr>
        <p:spPr>
          <a:xfrm rot="19719000">
            <a:off x="2740320" y="255276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37"/>
          <p:cNvSpPr/>
          <p:nvPr/>
        </p:nvSpPr>
        <p:spPr>
          <a:xfrm>
            <a:off x="2781720" y="2625480"/>
            <a:ext cx="69336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29" name="Immagine 33_1" descr=""/>
          <p:cNvPicPr/>
          <p:nvPr/>
        </p:nvPicPr>
        <p:blipFill>
          <a:blip r:embed="rId3"/>
          <a:stretch/>
        </p:blipFill>
        <p:spPr>
          <a:xfrm>
            <a:off x="4375800" y="2011680"/>
            <a:ext cx="188640" cy="140040"/>
          </a:xfrm>
          <a:prstGeom prst="rect">
            <a:avLst/>
          </a:prstGeom>
          <a:ln>
            <a:noFill/>
          </a:ln>
        </p:spPr>
      </p:pic>
      <p:pic>
        <p:nvPicPr>
          <p:cNvPr id="330" name="Immagine 34_1" descr=""/>
          <p:cNvPicPr/>
          <p:nvPr/>
        </p:nvPicPr>
        <p:blipFill>
          <a:blip r:embed="rId4"/>
          <a:stretch/>
        </p:blipFill>
        <p:spPr>
          <a:xfrm>
            <a:off x="4281480" y="2846880"/>
            <a:ext cx="188640" cy="140040"/>
          </a:xfrm>
          <a:prstGeom prst="rect">
            <a:avLst/>
          </a:prstGeom>
          <a:ln>
            <a:noFill/>
          </a:ln>
        </p:spPr>
      </p:pic>
      <p:sp>
        <p:nvSpPr>
          <p:cNvPr id="331" name="CustomShape 38"/>
          <p:cNvSpPr/>
          <p:nvPr/>
        </p:nvSpPr>
        <p:spPr>
          <a:xfrm>
            <a:off x="4424760" y="2793240"/>
            <a:ext cx="9140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2x16(16)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2" name="CustomShape 39"/>
          <p:cNvSpPr/>
          <p:nvPr/>
        </p:nvSpPr>
        <p:spPr>
          <a:xfrm>
            <a:off x="4304160" y="208656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3" name="CustomShape 40"/>
          <p:cNvSpPr/>
          <p:nvPr/>
        </p:nvSpPr>
        <p:spPr>
          <a:xfrm rot="19719000">
            <a:off x="6359400" y="211392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41"/>
          <p:cNvSpPr/>
          <p:nvPr/>
        </p:nvSpPr>
        <p:spPr>
          <a:xfrm>
            <a:off x="6176880" y="198612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5" name="CustomShape 42"/>
          <p:cNvSpPr/>
          <p:nvPr/>
        </p:nvSpPr>
        <p:spPr>
          <a:xfrm rot="19719000">
            <a:off x="6393240" y="112608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43"/>
          <p:cNvSpPr/>
          <p:nvPr/>
        </p:nvSpPr>
        <p:spPr>
          <a:xfrm>
            <a:off x="6164640" y="976680"/>
            <a:ext cx="69336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32 (13)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7" name="CustomShape 44"/>
          <p:cNvSpPr/>
          <p:nvPr/>
        </p:nvSpPr>
        <p:spPr>
          <a:xfrm>
            <a:off x="6391800" y="280116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8" name="CustomShape 45"/>
          <p:cNvSpPr/>
          <p:nvPr/>
        </p:nvSpPr>
        <p:spPr>
          <a:xfrm rot="19719000">
            <a:off x="6957360" y="278640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46"/>
          <p:cNvSpPr/>
          <p:nvPr/>
        </p:nvSpPr>
        <p:spPr>
          <a:xfrm>
            <a:off x="7030800" y="3778920"/>
            <a:ext cx="9126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I2S 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40" name="CustomShape 47"/>
          <p:cNvSpPr/>
          <p:nvPr/>
        </p:nvSpPr>
        <p:spPr>
          <a:xfrm flipV="1">
            <a:off x="3688200" y="1232280"/>
            <a:ext cx="3555360" cy="1144440"/>
          </a:xfrm>
          <a:prstGeom prst="bentConnector3">
            <a:avLst>
              <a:gd name="adj1" fmla="val 2495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48"/>
          <p:cNvSpPr/>
          <p:nvPr/>
        </p:nvSpPr>
        <p:spPr>
          <a:xfrm>
            <a:off x="3096360" y="2139120"/>
            <a:ext cx="591480" cy="4791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</a:rPr>
              <a:t>Switch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42" name="CustomShape 49"/>
          <p:cNvSpPr/>
          <p:nvPr/>
        </p:nvSpPr>
        <p:spPr>
          <a:xfrm>
            <a:off x="1985760" y="936360"/>
            <a:ext cx="146808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</a:rPr>
              <a:t>Test Generator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</a:rPr>
              <a:t>0.1-30 MHz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</a:rPr>
              <a:t>AM modulated 1KHz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43" name="CustomShape 50"/>
          <p:cNvSpPr/>
          <p:nvPr/>
        </p:nvSpPr>
        <p:spPr>
          <a:xfrm flipH="1" rot="5400000">
            <a:off x="2219040" y="2703240"/>
            <a:ext cx="983160" cy="781200"/>
          </a:xfrm>
          <a:prstGeom prst="bentConnector3">
            <a:avLst>
              <a:gd name="adj1" fmla="val -1078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51"/>
          <p:cNvSpPr/>
          <p:nvPr/>
        </p:nvSpPr>
        <p:spPr>
          <a:xfrm>
            <a:off x="2657160" y="2386800"/>
            <a:ext cx="734400" cy="231480"/>
          </a:xfrm>
          <a:prstGeom prst="bentConnector4">
            <a:avLst>
              <a:gd name="adj1" fmla="val 29865"/>
              <a:gd name="adj2" fmla="val 198541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52"/>
          <p:cNvSpPr/>
          <p:nvPr/>
        </p:nvSpPr>
        <p:spPr>
          <a:xfrm flipV="1">
            <a:off x="3392280" y="2377440"/>
            <a:ext cx="295560" cy="23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dash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53"/>
          <p:cNvSpPr/>
          <p:nvPr/>
        </p:nvSpPr>
        <p:spPr>
          <a:xfrm>
            <a:off x="2719800" y="1487520"/>
            <a:ext cx="6717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54"/>
          <p:cNvSpPr/>
          <p:nvPr/>
        </p:nvSpPr>
        <p:spPr>
          <a:xfrm>
            <a:off x="3392280" y="2139120"/>
            <a:ext cx="295560" cy="23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55"/>
          <p:cNvSpPr/>
          <p:nvPr/>
        </p:nvSpPr>
        <p:spPr>
          <a:xfrm rot="19719000">
            <a:off x="2921040" y="169416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56"/>
          <p:cNvSpPr/>
          <p:nvPr/>
        </p:nvSpPr>
        <p:spPr>
          <a:xfrm>
            <a:off x="2896920" y="1778760"/>
            <a:ext cx="69336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50" name="CustomShape 57"/>
          <p:cNvSpPr/>
          <p:nvPr/>
        </p:nvSpPr>
        <p:spPr>
          <a:xfrm flipV="1" rot="16200000">
            <a:off x="4207680" y="2770560"/>
            <a:ext cx="292320" cy="293760"/>
          </a:xfrm>
          <a:prstGeom prst="bentConnector3">
            <a:avLst>
              <a:gd name="adj1" fmla="val 50000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58"/>
          <p:cNvSpPr/>
          <p:nvPr/>
        </p:nvSpPr>
        <p:spPr>
          <a:xfrm rot="10800000">
            <a:off x="2720160" y="936360"/>
            <a:ext cx="6972480" cy="800640"/>
          </a:xfrm>
          <a:prstGeom prst="bentConnector4">
            <a:avLst>
              <a:gd name="adj1" fmla="val 2543"/>
              <a:gd name="adj2" fmla="val 130067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59"/>
          <p:cNvSpPr/>
          <p:nvPr/>
        </p:nvSpPr>
        <p:spPr>
          <a:xfrm flipV="1" rot="10800000">
            <a:off x="3392280" y="1828800"/>
            <a:ext cx="6300360" cy="310320"/>
          </a:xfrm>
          <a:prstGeom prst="bentConnector4">
            <a:avLst>
              <a:gd name="adj1" fmla="val 2943"/>
              <a:gd name="adj2" fmla="val -70567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60"/>
          <p:cNvSpPr/>
          <p:nvPr/>
        </p:nvSpPr>
        <p:spPr>
          <a:xfrm rot="10800000">
            <a:off x="4501080" y="3387240"/>
            <a:ext cx="4825800" cy="86760"/>
          </a:xfrm>
          <a:prstGeom prst="bentConnector4">
            <a:avLst>
              <a:gd name="adj1" fmla="val 3473"/>
              <a:gd name="adj2" fmla="val -276033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61"/>
          <p:cNvSpPr/>
          <p:nvPr/>
        </p:nvSpPr>
        <p:spPr>
          <a:xfrm>
            <a:off x="6692760" y="3098880"/>
            <a:ext cx="811080" cy="5511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55" name="CustomShape 62"/>
          <p:cNvSpPr/>
          <p:nvPr/>
        </p:nvSpPr>
        <p:spPr>
          <a:xfrm>
            <a:off x="6692760" y="3098880"/>
            <a:ext cx="811080" cy="5511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56" name="CustomShape 63"/>
          <p:cNvSpPr/>
          <p:nvPr/>
        </p:nvSpPr>
        <p:spPr>
          <a:xfrm>
            <a:off x="7589520" y="3106440"/>
            <a:ext cx="731520" cy="5511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PS/2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mouse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57" name="CustomShape 64"/>
          <p:cNvSpPr/>
          <p:nvPr/>
        </p:nvSpPr>
        <p:spPr>
          <a:xfrm>
            <a:off x="8412480" y="3106440"/>
            <a:ext cx="731520" cy="5511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HDMI TX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58" name="" descr=""/>
          <p:cNvPicPr/>
          <p:nvPr/>
        </p:nvPicPr>
        <p:blipFill>
          <a:blip r:embed="rId5"/>
          <a:stretch/>
        </p:blipFill>
        <p:spPr>
          <a:xfrm>
            <a:off x="6724440" y="4804200"/>
            <a:ext cx="956520" cy="956520"/>
          </a:xfrm>
          <a:prstGeom prst="rect">
            <a:avLst/>
          </a:prstGeom>
          <a:ln>
            <a:solidFill>
              <a:srgbClr val="3465a4"/>
            </a:solidFill>
          </a:ln>
        </p:spPr>
      </p:pic>
      <p:cxnSp>
        <p:nvCxnSpPr>
          <p:cNvPr id="359" name="Line 65"/>
          <p:cNvCxnSpPr>
            <a:stCxn id="358" idx="3"/>
            <a:endCxn id="356" idx="2"/>
          </p:cNvCxnSpPr>
          <p:nvPr/>
        </p:nvCxnSpPr>
        <p:spPr>
          <a:xfrm flipV="1">
            <a:off x="7680960" y="3657600"/>
            <a:ext cx="274680" cy="162504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pic>
        <p:nvPicPr>
          <p:cNvPr id="360" name="" descr=""/>
          <p:cNvPicPr/>
          <p:nvPr/>
        </p:nvPicPr>
        <p:blipFill>
          <a:blip r:embed="rId6"/>
          <a:stretch/>
        </p:blipFill>
        <p:spPr>
          <a:xfrm rot="13800">
            <a:off x="8142840" y="4210920"/>
            <a:ext cx="2459160" cy="2459160"/>
          </a:xfrm>
          <a:prstGeom prst="rect">
            <a:avLst/>
          </a:prstGeom>
          <a:ln>
            <a:noFill/>
          </a:ln>
        </p:spPr>
      </p:pic>
      <p:cxnSp>
        <p:nvCxnSpPr>
          <p:cNvPr id="361" name="Line 66"/>
          <p:cNvCxnSpPr>
            <a:stCxn id="357" idx="2"/>
            <a:endCxn id="360" idx="0"/>
          </p:cNvCxnSpPr>
          <p:nvPr/>
        </p:nvCxnSpPr>
        <p:spPr>
          <a:xfrm>
            <a:off x="8778240" y="3657600"/>
            <a:ext cx="599400" cy="55404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sp>
        <p:nvSpPr>
          <p:cNvPr id="362" name="CustomShape 67"/>
          <p:cNvSpPr/>
          <p:nvPr/>
        </p:nvSpPr>
        <p:spPr>
          <a:xfrm>
            <a:off x="9645840" y="3224520"/>
            <a:ext cx="914400" cy="433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</a:rPr>
              <a:t>Simple Framebuffer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63" name="CustomShape 68"/>
          <p:cNvSpPr/>
          <p:nvPr/>
        </p:nvSpPr>
        <p:spPr>
          <a:xfrm>
            <a:off x="9645840" y="2468880"/>
            <a:ext cx="914400" cy="640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Mouse driver</a:t>
            </a:r>
            <a:r>
              <a:rPr b="0" lang="it-IT" sz="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</a:rPr>
              <a:t>zgpio dev/input/event0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64" name="Immagine 111_0" descr=""/>
          <p:cNvPicPr/>
          <p:nvPr/>
        </p:nvPicPr>
        <p:blipFill>
          <a:blip r:embed="rId7"/>
          <a:stretch/>
        </p:blipFill>
        <p:spPr>
          <a:xfrm>
            <a:off x="8321040" y="4620240"/>
            <a:ext cx="2103120" cy="11592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365" name="CustomShape 69"/>
          <p:cNvSpPr/>
          <p:nvPr/>
        </p:nvSpPr>
        <p:spPr>
          <a:xfrm>
            <a:off x="10560240" y="1554480"/>
            <a:ext cx="1418400" cy="21031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300" spc="-1" strike="noStrike">
                <a:solidFill>
                  <a:srgbClr val="000000"/>
                </a:solidFill>
                <a:latin typeface="Calibri"/>
              </a:rPr>
              <a:t>sdr-app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QT5 - C++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66" name="CustomShape 70"/>
          <p:cNvSpPr/>
          <p:nvPr/>
        </p:nvSpPr>
        <p:spPr>
          <a:xfrm>
            <a:off x="9645840" y="1554480"/>
            <a:ext cx="914400" cy="640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/dev/uio0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/dev/uio8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2714760" y="1102680"/>
            <a:ext cx="1055520" cy="612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5633280" y="1102680"/>
            <a:ext cx="1188720" cy="612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3770640" y="1409040"/>
            <a:ext cx="104004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4"/>
          <p:cNvSpPr/>
          <p:nvPr/>
        </p:nvSpPr>
        <p:spPr>
          <a:xfrm>
            <a:off x="820800" y="1093680"/>
            <a:ext cx="1055520" cy="612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1" name="CustomShape 5"/>
          <p:cNvSpPr/>
          <p:nvPr/>
        </p:nvSpPr>
        <p:spPr>
          <a:xfrm>
            <a:off x="1876320" y="1400040"/>
            <a:ext cx="83808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6"/>
          <p:cNvSpPr/>
          <p:nvPr/>
        </p:nvSpPr>
        <p:spPr>
          <a:xfrm>
            <a:off x="3982320" y="1193760"/>
            <a:ext cx="8182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13 bits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3" name="CustomShape 7"/>
          <p:cNvSpPr/>
          <p:nvPr/>
        </p:nvSpPr>
        <p:spPr>
          <a:xfrm>
            <a:off x="2851200" y="3042360"/>
            <a:ext cx="783000" cy="612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64MHz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clock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4" name="CustomShape 8"/>
          <p:cNvSpPr/>
          <p:nvPr/>
        </p:nvSpPr>
        <p:spPr>
          <a:xfrm flipV="1">
            <a:off x="3242880" y="1713960"/>
            <a:ext cx="360" cy="132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9"/>
          <p:cNvSpPr/>
          <p:nvPr/>
        </p:nvSpPr>
        <p:spPr>
          <a:xfrm>
            <a:off x="2005920" y="923400"/>
            <a:ext cx="8211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13 bits 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6" name="CustomShape 10"/>
          <p:cNvSpPr/>
          <p:nvPr/>
        </p:nvSpPr>
        <p:spPr>
          <a:xfrm rot="16200000">
            <a:off x="5641560" y="2283840"/>
            <a:ext cx="2790000" cy="4104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377" name="CustomShape 11"/>
          <p:cNvSpPr/>
          <p:nvPr/>
        </p:nvSpPr>
        <p:spPr>
          <a:xfrm>
            <a:off x="7381800" y="1988280"/>
            <a:ext cx="618480" cy="511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TCP Server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8" name="CustomShape 12"/>
          <p:cNvSpPr/>
          <p:nvPr/>
        </p:nvSpPr>
        <p:spPr>
          <a:xfrm>
            <a:off x="8073360" y="2131200"/>
            <a:ext cx="730800" cy="34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9" name="CustomShape 13"/>
          <p:cNvSpPr/>
          <p:nvPr/>
        </p:nvSpPr>
        <p:spPr>
          <a:xfrm>
            <a:off x="2037960" y="408600"/>
            <a:ext cx="4996440" cy="35139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Zynq 7010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CustomShape 14"/>
          <p:cNvSpPr/>
          <p:nvPr/>
        </p:nvSpPr>
        <p:spPr>
          <a:xfrm>
            <a:off x="7054920" y="404280"/>
            <a:ext cx="1334880" cy="35139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1" name="CustomShape 15"/>
          <p:cNvSpPr/>
          <p:nvPr/>
        </p:nvSpPr>
        <p:spPr>
          <a:xfrm>
            <a:off x="8869320" y="2131200"/>
            <a:ext cx="730800" cy="34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2" name="CustomShape 16"/>
          <p:cNvSpPr/>
          <p:nvPr/>
        </p:nvSpPr>
        <p:spPr>
          <a:xfrm>
            <a:off x="9260280" y="1179720"/>
            <a:ext cx="2357640" cy="19029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Windows 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3" name="CustomShape 17"/>
          <p:cNvSpPr/>
          <p:nvPr/>
        </p:nvSpPr>
        <p:spPr>
          <a:xfrm>
            <a:off x="9930960" y="1954800"/>
            <a:ext cx="1016640" cy="694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SpectrumPy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4" name="CustomShape 18"/>
          <p:cNvSpPr/>
          <p:nvPr/>
        </p:nvSpPr>
        <p:spPr>
          <a:xfrm flipH="1" flipV="1">
            <a:off x="1346760" y="1706400"/>
            <a:ext cx="1893960" cy="133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85" name="Immagine 26" descr=""/>
          <p:cNvPicPr/>
          <p:nvPr/>
        </p:nvPicPr>
        <p:blipFill>
          <a:blip r:embed="rId1"/>
          <a:stretch/>
        </p:blipFill>
        <p:spPr>
          <a:xfrm>
            <a:off x="290160" y="284040"/>
            <a:ext cx="639000" cy="639000"/>
          </a:xfrm>
          <a:prstGeom prst="rect">
            <a:avLst/>
          </a:prstGeom>
          <a:ln>
            <a:noFill/>
          </a:ln>
        </p:spPr>
      </p:pic>
      <p:sp>
        <p:nvSpPr>
          <p:cNvPr id="386" name="CustomShape 19"/>
          <p:cNvSpPr/>
          <p:nvPr/>
        </p:nvSpPr>
        <p:spPr>
          <a:xfrm>
            <a:off x="609840" y="923400"/>
            <a:ext cx="210240" cy="47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20"/>
          <p:cNvSpPr/>
          <p:nvPr/>
        </p:nvSpPr>
        <p:spPr>
          <a:xfrm>
            <a:off x="4570560" y="2724120"/>
            <a:ext cx="1188720" cy="612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RF test generator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100KHz-30MHz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8" name="CustomShape 21"/>
          <p:cNvSpPr/>
          <p:nvPr/>
        </p:nvSpPr>
        <p:spPr>
          <a:xfrm flipV="1">
            <a:off x="5165280" y="1648800"/>
            <a:ext cx="360" cy="107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22"/>
          <p:cNvSpPr/>
          <p:nvPr/>
        </p:nvSpPr>
        <p:spPr>
          <a:xfrm>
            <a:off x="4811040" y="1179720"/>
            <a:ext cx="708120" cy="468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MUX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(switch)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90" name="CustomShape 23"/>
          <p:cNvSpPr/>
          <p:nvPr/>
        </p:nvSpPr>
        <p:spPr>
          <a:xfrm flipV="1">
            <a:off x="5519520" y="1407600"/>
            <a:ext cx="11340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24"/>
          <p:cNvSpPr/>
          <p:nvPr/>
        </p:nvSpPr>
        <p:spPr>
          <a:xfrm>
            <a:off x="6822360" y="1409040"/>
            <a:ext cx="558720" cy="83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25"/>
          <p:cNvSpPr/>
          <p:nvPr/>
        </p:nvSpPr>
        <p:spPr>
          <a:xfrm rot="5400000">
            <a:off x="6010200" y="1655280"/>
            <a:ext cx="836280" cy="2525400"/>
          </a:xfrm>
          <a:prstGeom prst="bentConnector3">
            <a:avLst>
              <a:gd name="adj1" fmla="val 12732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26"/>
          <p:cNvSpPr/>
          <p:nvPr/>
        </p:nvSpPr>
        <p:spPr>
          <a:xfrm>
            <a:off x="5246640" y="3367080"/>
            <a:ext cx="11779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Set Frequency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94" name="CustomShape 27"/>
          <p:cNvSpPr/>
          <p:nvPr/>
        </p:nvSpPr>
        <p:spPr>
          <a:xfrm flipV="1">
            <a:off x="5165280" y="1412280"/>
            <a:ext cx="353880" cy="23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28"/>
          <p:cNvSpPr/>
          <p:nvPr/>
        </p:nvSpPr>
        <p:spPr>
          <a:xfrm>
            <a:off x="4811040" y="1414080"/>
            <a:ext cx="708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29"/>
          <p:cNvSpPr/>
          <p:nvPr/>
        </p:nvSpPr>
        <p:spPr>
          <a:xfrm rot="6904200">
            <a:off x="9305280" y="3387600"/>
            <a:ext cx="864360" cy="390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97" name="Immagine 111" descr=""/>
          <p:cNvPicPr/>
          <p:nvPr/>
        </p:nvPicPr>
        <p:blipFill>
          <a:blip r:embed="rId2"/>
          <a:stretch/>
        </p:blipFill>
        <p:spPr>
          <a:xfrm>
            <a:off x="7114680" y="4034520"/>
            <a:ext cx="4948920" cy="2727360"/>
          </a:xfrm>
          <a:prstGeom prst="rect">
            <a:avLst/>
          </a:prstGeom>
          <a:ln>
            <a:noFill/>
          </a:ln>
        </p:spPr>
      </p:pic>
      <p:pic>
        <p:nvPicPr>
          <p:cNvPr id="398" name="Immagine 113" descr=""/>
          <p:cNvPicPr/>
          <p:nvPr/>
        </p:nvPicPr>
        <p:blipFill>
          <a:blip r:embed="rId3"/>
          <a:stretch/>
        </p:blipFill>
        <p:spPr>
          <a:xfrm>
            <a:off x="1671480" y="4008240"/>
            <a:ext cx="5159520" cy="286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2714760" y="1102680"/>
            <a:ext cx="1055520" cy="612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0" name="CustomShape 2"/>
          <p:cNvSpPr/>
          <p:nvPr/>
        </p:nvSpPr>
        <p:spPr>
          <a:xfrm>
            <a:off x="5633280" y="1102680"/>
            <a:ext cx="1188720" cy="612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1" name="CustomShape 3"/>
          <p:cNvSpPr/>
          <p:nvPr/>
        </p:nvSpPr>
        <p:spPr>
          <a:xfrm>
            <a:off x="3770640" y="1409040"/>
            <a:ext cx="104004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4"/>
          <p:cNvSpPr/>
          <p:nvPr/>
        </p:nvSpPr>
        <p:spPr>
          <a:xfrm>
            <a:off x="820800" y="1093680"/>
            <a:ext cx="1055520" cy="612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3" name="CustomShape 5"/>
          <p:cNvSpPr/>
          <p:nvPr/>
        </p:nvSpPr>
        <p:spPr>
          <a:xfrm>
            <a:off x="1876320" y="1400040"/>
            <a:ext cx="83808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6"/>
          <p:cNvSpPr/>
          <p:nvPr/>
        </p:nvSpPr>
        <p:spPr>
          <a:xfrm>
            <a:off x="3982320" y="1193760"/>
            <a:ext cx="8182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13 bits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5" name="CustomShape 7"/>
          <p:cNvSpPr/>
          <p:nvPr/>
        </p:nvSpPr>
        <p:spPr>
          <a:xfrm>
            <a:off x="2851200" y="3042360"/>
            <a:ext cx="783000" cy="612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64MHz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clock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6" name="CustomShape 8"/>
          <p:cNvSpPr/>
          <p:nvPr/>
        </p:nvSpPr>
        <p:spPr>
          <a:xfrm flipV="1">
            <a:off x="3242880" y="1713960"/>
            <a:ext cx="360" cy="132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9"/>
          <p:cNvSpPr/>
          <p:nvPr/>
        </p:nvSpPr>
        <p:spPr>
          <a:xfrm>
            <a:off x="2005920" y="923400"/>
            <a:ext cx="8211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13 bits 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8" name="CustomShape 10"/>
          <p:cNvSpPr/>
          <p:nvPr/>
        </p:nvSpPr>
        <p:spPr>
          <a:xfrm rot="16200000">
            <a:off x="5641560" y="2283840"/>
            <a:ext cx="2790000" cy="4104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409" name="CustomShape 11"/>
          <p:cNvSpPr/>
          <p:nvPr/>
        </p:nvSpPr>
        <p:spPr>
          <a:xfrm>
            <a:off x="7381800" y="1988280"/>
            <a:ext cx="618480" cy="511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TCP Server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10" name="CustomShape 12"/>
          <p:cNvSpPr/>
          <p:nvPr/>
        </p:nvSpPr>
        <p:spPr>
          <a:xfrm>
            <a:off x="8073360" y="2131200"/>
            <a:ext cx="730800" cy="34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11" name="CustomShape 13"/>
          <p:cNvSpPr/>
          <p:nvPr/>
        </p:nvSpPr>
        <p:spPr>
          <a:xfrm>
            <a:off x="2037960" y="408600"/>
            <a:ext cx="4996440" cy="35139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Zynq 7010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2" name="CustomShape 14"/>
          <p:cNvSpPr/>
          <p:nvPr/>
        </p:nvSpPr>
        <p:spPr>
          <a:xfrm>
            <a:off x="7054920" y="404280"/>
            <a:ext cx="1334880" cy="35139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3" name="CustomShape 15"/>
          <p:cNvSpPr/>
          <p:nvPr/>
        </p:nvSpPr>
        <p:spPr>
          <a:xfrm>
            <a:off x="8869320" y="2131200"/>
            <a:ext cx="730800" cy="34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14" name="CustomShape 16"/>
          <p:cNvSpPr/>
          <p:nvPr/>
        </p:nvSpPr>
        <p:spPr>
          <a:xfrm>
            <a:off x="9260280" y="1179720"/>
            <a:ext cx="2357640" cy="19029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Windows 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5" name="CustomShape 17"/>
          <p:cNvSpPr/>
          <p:nvPr/>
        </p:nvSpPr>
        <p:spPr>
          <a:xfrm>
            <a:off x="9930960" y="1954800"/>
            <a:ext cx="1016640" cy="694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SpectrumPy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16" name="CustomShape 18"/>
          <p:cNvSpPr/>
          <p:nvPr/>
        </p:nvSpPr>
        <p:spPr>
          <a:xfrm flipH="1" flipV="1">
            <a:off x="1346760" y="1706400"/>
            <a:ext cx="1893960" cy="133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17" name="Immagine 26_1" descr=""/>
          <p:cNvPicPr/>
          <p:nvPr/>
        </p:nvPicPr>
        <p:blipFill>
          <a:blip r:embed="rId1"/>
          <a:stretch/>
        </p:blipFill>
        <p:spPr>
          <a:xfrm>
            <a:off x="290160" y="284040"/>
            <a:ext cx="639000" cy="639000"/>
          </a:xfrm>
          <a:prstGeom prst="rect">
            <a:avLst/>
          </a:prstGeom>
          <a:ln>
            <a:noFill/>
          </a:ln>
        </p:spPr>
      </p:pic>
      <p:sp>
        <p:nvSpPr>
          <p:cNvPr id="418" name="CustomShape 19"/>
          <p:cNvSpPr/>
          <p:nvPr/>
        </p:nvSpPr>
        <p:spPr>
          <a:xfrm>
            <a:off x="609840" y="923400"/>
            <a:ext cx="210240" cy="47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20"/>
          <p:cNvSpPr/>
          <p:nvPr/>
        </p:nvSpPr>
        <p:spPr>
          <a:xfrm>
            <a:off x="4570560" y="2724120"/>
            <a:ext cx="1188720" cy="612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RF test generator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100KHz-30MHz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20" name="CustomShape 21"/>
          <p:cNvSpPr/>
          <p:nvPr/>
        </p:nvSpPr>
        <p:spPr>
          <a:xfrm flipV="1">
            <a:off x="5165280" y="1648800"/>
            <a:ext cx="360" cy="107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22"/>
          <p:cNvSpPr/>
          <p:nvPr/>
        </p:nvSpPr>
        <p:spPr>
          <a:xfrm>
            <a:off x="4811040" y="1179720"/>
            <a:ext cx="708120" cy="468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MUX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(switch)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22" name="CustomShape 23"/>
          <p:cNvSpPr/>
          <p:nvPr/>
        </p:nvSpPr>
        <p:spPr>
          <a:xfrm flipV="1">
            <a:off x="5519520" y="1407600"/>
            <a:ext cx="11340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24"/>
          <p:cNvSpPr/>
          <p:nvPr/>
        </p:nvSpPr>
        <p:spPr>
          <a:xfrm>
            <a:off x="6822360" y="1409040"/>
            <a:ext cx="558720" cy="83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25"/>
          <p:cNvSpPr/>
          <p:nvPr/>
        </p:nvSpPr>
        <p:spPr>
          <a:xfrm rot="5400000">
            <a:off x="6010200" y="1655280"/>
            <a:ext cx="836280" cy="2525400"/>
          </a:xfrm>
          <a:prstGeom prst="bentConnector3">
            <a:avLst>
              <a:gd name="adj1" fmla="val 12732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26"/>
          <p:cNvSpPr/>
          <p:nvPr/>
        </p:nvSpPr>
        <p:spPr>
          <a:xfrm>
            <a:off x="5246640" y="3367080"/>
            <a:ext cx="11779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Set Frequency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26" name="CustomShape 27"/>
          <p:cNvSpPr/>
          <p:nvPr/>
        </p:nvSpPr>
        <p:spPr>
          <a:xfrm flipV="1">
            <a:off x="5165280" y="1412280"/>
            <a:ext cx="353880" cy="23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28"/>
          <p:cNvSpPr/>
          <p:nvPr/>
        </p:nvSpPr>
        <p:spPr>
          <a:xfrm>
            <a:off x="4811040" y="1414080"/>
            <a:ext cx="708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29"/>
          <p:cNvSpPr/>
          <p:nvPr/>
        </p:nvSpPr>
        <p:spPr>
          <a:xfrm rot="6904200">
            <a:off x="9305280" y="3387600"/>
            <a:ext cx="864360" cy="390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29" name="Immagine 111_1" descr=""/>
          <p:cNvPicPr/>
          <p:nvPr/>
        </p:nvPicPr>
        <p:blipFill>
          <a:blip r:embed="rId2"/>
          <a:stretch/>
        </p:blipFill>
        <p:spPr>
          <a:xfrm>
            <a:off x="7114680" y="4034520"/>
            <a:ext cx="4948920" cy="2727360"/>
          </a:xfrm>
          <a:prstGeom prst="rect">
            <a:avLst/>
          </a:prstGeom>
          <a:ln>
            <a:noFill/>
          </a:ln>
        </p:spPr>
      </p:pic>
      <p:pic>
        <p:nvPicPr>
          <p:cNvPr id="430" name="Immagine 113_1" descr=""/>
          <p:cNvPicPr/>
          <p:nvPr/>
        </p:nvPicPr>
        <p:blipFill>
          <a:blip r:embed="rId3"/>
          <a:stretch/>
        </p:blipFill>
        <p:spPr>
          <a:xfrm>
            <a:off x="1671480" y="4008240"/>
            <a:ext cx="5159520" cy="286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Immagine 4" descr=""/>
          <p:cNvPicPr/>
          <p:nvPr/>
        </p:nvPicPr>
        <p:blipFill>
          <a:blip r:embed="rId1"/>
          <a:stretch/>
        </p:blipFill>
        <p:spPr>
          <a:xfrm>
            <a:off x="1038960" y="1460160"/>
            <a:ext cx="9148320" cy="3300480"/>
          </a:xfrm>
          <a:prstGeom prst="rect">
            <a:avLst/>
          </a:prstGeom>
          <a:ln>
            <a:noFill/>
          </a:ln>
        </p:spPr>
      </p:pic>
      <p:sp>
        <p:nvSpPr>
          <p:cNvPr id="432" name="CustomShape 1"/>
          <p:cNvSpPr/>
          <p:nvPr/>
        </p:nvSpPr>
        <p:spPr>
          <a:xfrm>
            <a:off x="223560" y="332640"/>
            <a:ext cx="78775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</a:rPr>
              <a:t>AD9226 board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</a:rPr>
              <a:t>Original schematic of the analog input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4781880" y="4921920"/>
            <a:ext cx="6176520" cy="115596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With SENSE = GND, the full scale between VINA and VINB is 2 Vpp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i.e.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VINA – VINB = +1V 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 D11…D0=0xFFFFFF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VINA – VINB =   0V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 D11…D0=0x7FFFFF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VINA – VINB =  -1V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 D11…D0=0x000000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1038960" y="4934160"/>
            <a:ext cx="3777120" cy="158148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The overall amplification between VINA-VINB and INPUT_50_Ohm is approximatively: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200//62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-------------------- x (200/200 + 1) = 0,38 i.e. -8,4 dB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200 + 200//62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Immagine 4" descr=""/>
          <p:cNvPicPr/>
          <p:nvPr/>
        </p:nvPicPr>
        <p:blipFill>
          <a:blip r:embed="rId1"/>
          <a:stretch/>
        </p:blipFill>
        <p:spPr>
          <a:xfrm>
            <a:off x="2916000" y="1191600"/>
            <a:ext cx="6359400" cy="2495160"/>
          </a:xfrm>
          <a:prstGeom prst="rect">
            <a:avLst/>
          </a:prstGeom>
          <a:ln>
            <a:noFill/>
          </a:ln>
        </p:spPr>
      </p:pic>
      <p:sp>
        <p:nvSpPr>
          <p:cNvPr id="436" name="CustomShape 1"/>
          <p:cNvSpPr/>
          <p:nvPr/>
        </p:nvSpPr>
        <p:spPr>
          <a:xfrm>
            <a:off x="1864080" y="3687120"/>
            <a:ext cx="8334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0               32                 64                96                128               MHz     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Immagine 2" descr=""/>
          <p:cNvPicPr/>
          <p:nvPr/>
        </p:nvPicPr>
        <p:blipFill>
          <a:blip r:embed="rId1"/>
          <a:stretch/>
        </p:blipFill>
        <p:spPr>
          <a:xfrm>
            <a:off x="3883680" y="1524240"/>
            <a:ext cx="3648240" cy="2867040"/>
          </a:xfrm>
          <a:prstGeom prst="rect">
            <a:avLst/>
          </a:prstGeom>
          <a:ln>
            <a:noFill/>
          </a:ln>
        </p:spPr>
      </p:pic>
      <p:sp>
        <p:nvSpPr>
          <p:cNvPr id="438" name="CustomShape 1"/>
          <p:cNvSpPr/>
          <p:nvPr/>
        </p:nvSpPr>
        <p:spPr>
          <a:xfrm>
            <a:off x="1376640" y="2080800"/>
            <a:ext cx="2707200" cy="25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Two’s complement: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R35: not connected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R34: 10 KOhm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Straight Binary :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R35: 10 KOhm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R34: not connected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-151560" y="276480"/>
            <a:ext cx="130590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</a:rPr>
              <a:t>ADC9226 board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</a:rPr>
              <a:t>Change data outputs from Straight Binary to Two’s Complement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6677640" y="873720"/>
            <a:ext cx="1837440" cy="92700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CIC filter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R=4…8192 decimation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N=6 stages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1" name="CustomShape 2"/>
          <p:cNvSpPr/>
          <p:nvPr/>
        </p:nvSpPr>
        <p:spPr>
          <a:xfrm>
            <a:off x="9138600" y="873720"/>
            <a:ext cx="1837440" cy="92700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FIR filter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L=110 coefficients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42" name="CustomShape 3"/>
          <p:cNvSpPr/>
          <p:nvPr/>
        </p:nvSpPr>
        <p:spPr>
          <a:xfrm flipV="1">
            <a:off x="8515440" y="1335600"/>
            <a:ext cx="622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4"/>
          <p:cNvSpPr/>
          <p:nvPr/>
        </p:nvSpPr>
        <p:spPr>
          <a:xfrm>
            <a:off x="5213160" y="380520"/>
            <a:ext cx="82393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 u="sng">
                <a:solidFill>
                  <a:srgbClr val="000000"/>
                </a:solidFill>
                <a:uFillTx/>
                <a:latin typeface="Calibri"/>
              </a:rPr>
              <a:t>Fs=64MHz                                                                 Fs/R                                                      Fs/R      .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4" name="CustomShape 5"/>
          <p:cNvSpPr/>
          <p:nvPr/>
        </p:nvSpPr>
        <p:spPr>
          <a:xfrm>
            <a:off x="5798520" y="1337400"/>
            <a:ext cx="878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6"/>
          <p:cNvSpPr/>
          <p:nvPr/>
        </p:nvSpPr>
        <p:spPr>
          <a:xfrm flipV="1">
            <a:off x="10976400" y="1347480"/>
            <a:ext cx="622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46" name="Table 7"/>
          <p:cNvGraphicFramePr/>
          <p:nvPr/>
        </p:nvGraphicFramePr>
        <p:xfrm>
          <a:off x="250920" y="2065680"/>
          <a:ext cx="4386600" cy="5242320"/>
        </p:xfrm>
        <a:graphic>
          <a:graphicData uri="http://schemas.openxmlformats.org/drawingml/2006/table">
            <a:tbl>
              <a:tblPr/>
              <a:tblGrid>
                <a:gridCol w="761760"/>
                <a:gridCol w="1183320"/>
                <a:gridCol w="986040"/>
                <a:gridCol w="1455840"/>
              </a:tblGrid>
              <a:tr h="11574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Bandwidth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= Fs/R * 0.25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(Hz)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Fs/R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(Hz)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Example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0.125M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62K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180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AM / 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512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0.125M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1024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62K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DSB / AM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5180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2048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FT8 / USB / LSB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4096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FT8 / CW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8192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WSPR / CW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447" name="CustomShape 8"/>
          <p:cNvSpPr/>
          <p:nvPr/>
        </p:nvSpPr>
        <p:spPr>
          <a:xfrm>
            <a:off x="260280" y="3557880"/>
            <a:ext cx="4275360" cy="591480"/>
          </a:xfrm>
          <a:prstGeom prst="ellipse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9"/>
          <p:cNvSpPr/>
          <p:nvPr/>
        </p:nvSpPr>
        <p:spPr>
          <a:xfrm>
            <a:off x="250920" y="426960"/>
            <a:ext cx="2742840" cy="1271880"/>
          </a:xfrm>
          <a:prstGeom prst="wedgeRoundRectCallout">
            <a:avLst>
              <a:gd name="adj1" fmla="val -34579"/>
              <a:gd name="adj2" fmla="val 78799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Bandwith can range from 1KHz to 2MHz changing decimation rate (R) only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9" name="CustomShape 10"/>
          <p:cNvSpPr/>
          <p:nvPr/>
        </p:nvSpPr>
        <p:spPr>
          <a:xfrm>
            <a:off x="8575560" y="2689920"/>
            <a:ext cx="3248280" cy="738720"/>
          </a:xfrm>
          <a:prstGeom prst="wedgeRoundRectCallout">
            <a:avLst>
              <a:gd name="adj1" fmla="val -20598"/>
              <a:gd name="adj2" fmla="val 74248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CIC compensation by FIR is indipendent from R (for R&gt;=4)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0" name="CustomShape 11"/>
          <p:cNvSpPr/>
          <p:nvPr/>
        </p:nvSpPr>
        <p:spPr>
          <a:xfrm>
            <a:off x="5213160" y="365760"/>
            <a:ext cx="6472800" cy="15681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51" name="Immagine 32" descr=""/>
          <p:cNvPicPr/>
          <p:nvPr/>
        </p:nvPicPr>
        <p:blipFill>
          <a:blip r:embed="rId1"/>
          <a:stretch/>
        </p:blipFill>
        <p:spPr>
          <a:xfrm>
            <a:off x="7728840" y="3624120"/>
            <a:ext cx="4127040" cy="2969280"/>
          </a:xfrm>
          <a:prstGeom prst="rect">
            <a:avLst/>
          </a:prstGeom>
          <a:ln>
            <a:noFill/>
          </a:ln>
        </p:spPr>
      </p:pic>
      <p:pic>
        <p:nvPicPr>
          <p:cNvPr id="452" name="Immagine 40" descr=""/>
          <p:cNvPicPr/>
          <p:nvPr/>
        </p:nvPicPr>
        <p:blipFill>
          <a:blip r:embed="rId2"/>
          <a:stretch/>
        </p:blipFill>
        <p:spPr>
          <a:xfrm>
            <a:off x="4665960" y="2475360"/>
            <a:ext cx="2932920" cy="2164680"/>
          </a:xfrm>
          <a:prstGeom prst="rect">
            <a:avLst/>
          </a:prstGeom>
          <a:ln>
            <a:noFill/>
          </a:ln>
        </p:spPr>
      </p:pic>
      <p:sp>
        <p:nvSpPr>
          <p:cNvPr id="453" name="CustomShape 12"/>
          <p:cNvSpPr/>
          <p:nvPr/>
        </p:nvSpPr>
        <p:spPr>
          <a:xfrm flipH="1" flipV="1">
            <a:off x="7597440" y="3557880"/>
            <a:ext cx="683640" cy="16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13"/>
          <p:cNvSpPr/>
          <p:nvPr/>
        </p:nvSpPr>
        <p:spPr>
          <a:xfrm>
            <a:off x="7921440" y="3723840"/>
            <a:ext cx="722520" cy="361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14"/>
          <p:cNvSpPr/>
          <p:nvPr/>
        </p:nvSpPr>
        <p:spPr>
          <a:xfrm>
            <a:off x="5994000" y="2129400"/>
            <a:ext cx="1559520" cy="308160"/>
          </a:xfrm>
          <a:prstGeom prst="wedgeRoundRectCallout">
            <a:avLst>
              <a:gd name="adj1" fmla="val 11451"/>
              <a:gd name="adj2" fmla="val 199069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CIC compensation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56" name="CustomShape 15"/>
          <p:cNvSpPr/>
          <p:nvPr/>
        </p:nvSpPr>
        <p:spPr>
          <a:xfrm>
            <a:off x="5458320" y="5717160"/>
            <a:ext cx="1559520" cy="391320"/>
          </a:xfrm>
          <a:prstGeom prst="wedgeRoundRectCallout">
            <a:avLst>
              <a:gd name="adj1" fmla="val 142592"/>
              <a:gd name="adj2" fmla="val -243576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High (&gt;120dB) stopband attenuation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57" name="CustomShape 16"/>
          <p:cNvSpPr/>
          <p:nvPr/>
        </p:nvSpPr>
        <p:spPr>
          <a:xfrm>
            <a:off x="5213160" y="40680"/>
            <a:ext cx="4127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Filter 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8" name="CustomShape 17"/>
          <p:cNvSpPr/>
          <p:nvPr/>
        </p:nvSpPr>
        <p:spPr>
          <a:xfrm>
            <a:off x="4536000" y="3853800"/>
            <a:ext cx="3192120" cy="125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 flipV="1">
            <a:off x="711360" y="2750400"/>
            <a:ext cx="9622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2"/>
          <p:cNvSpPr/>
          <p:nvPr/>
        </p:nvSpPr>
        <p:spPr>
          <a:xfrm>
            <a:off x="5312880" y="3423600"/>
            <a:ext cx="609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LSB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1" name="CustomShape 3"/>
          <p:cNvSpPr/>
          <p:nvPr/>
        </p:nvSpPr>
        <p:spPr>
          <a:xfrm>
            <a:off x="5317920" y="2806920"/>
            <a:ext cx="64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USB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2" name="CustomShape 4"/>
          <p:cNvSpPr/>
          <p:nvPr/>
        </p:nvSpPr>
        <p:spPr>
          <a:xfrm>
            <a:off x="5391000" y="1704960"/>
            <a:ext cx="533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3" name="CustomShape 5"/>
          <p:cNvSpPr/>
          <p:nvPr/>
        </p:nvSpPr>
        <p:spPr>
          <a:xfrm>
            <a:off x="681120" y="180000"/>
            <a:ext cx="1097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AM SSB Demodulator and AGC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4" name="CustomShape 6"/>
          <p:cNvSpPr/>
          <p:nvPr/>
        </p:nvSpPr>
        <p:spPr>
          <a:xfrm>
            <a:off x="3281040" y="3025800"/>
            <a:ext cx="331200" cy="30456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5" name="CustomShape 7"/>
          <p:cNvSpPr/>
          <p:nvPr/>
        </p:nvSpPr>
        <p:spPr>
          <a:xfrm>
            <a:off x="2761200" y="3478320"/>
            <a:ext cx="331200" cy="30456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6" name="CustomShape 8"/>
          <p:cNvSpPr/>
          <p:nvPr/>
        </p:nvSpPr>
        <p:spPr>
          <a:xfrm>
            <a:off x="2697480" y="4477320"/>
            <a:ext cx="526320" cy="324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SIN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67" name="CustomShape 9"/>
          <p:cNvSpPr/>
          <p:nvPr/>
        </p:nvSpPr>
        <p:spPr>
          <a:xfrm flipH="1" flipV="1">
            <a:off x="2925000" y="3782880"/>
            <a:ext cx="33480" cy="69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10"/>
          <p:cNvSpPr/>
          <p:nvPr/>
        </p:nvSpPr>
        <p:spPr>
          <a:xfrm>
            <a:off x="3183840" y="4477320"/>
            <a:ext cx="526320" cy="324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69" name="CustomShape 11"/>
          <p:cNvSpPr/>
          <p:nvPr/>
        </p:nvSpPr>
        <p:spPr>
          <a:xfrm flipV="1">
            <a:off x="3447000" y="3330720"/>
            <a:ext cx="360" cy="114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12"/>
          <p:cNvSpPr/>
          <p:nvPr/>
        </p:nvSpPr>
        <p:spPr>
          <a:xfrm>
            <a:off x="1916640" y="2750760"/>
            <a:ext cx="1364400" cy="42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13"/>
          <p:cNvSpPr/>
          <p:nvPr/>
        </p:nvSpPr>
        <p:spPr>
          <a:xfrm>
            <a:off x="1965240" y="3143520"/>
            <a:ext cx="795240" cy="48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14"/>
          <p:cNvSpPr/>
          <p:nvPr/>
        </p:nvSpPr>
        <p:spPr>
          <a:xfrm>
            <a:off x="1671840" y="2566080"/>
            <a:ext cx="246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3" name="CustomShape 15"/>
          <p:cNvSpPr/>
          <p:nvPr/>
        </p:nvSpPr>
        <p:spPr>
          <a:xfrm>
            <a:off x="1615320" y="2958840"/>
            <a:ext cx="359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Q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4" name="CustomShape 16"/>
          <p:cNvSpPr/>
          <p:nvPr/>
        </p:nvSpPr>
        <p:spPr>
          <a:xfrm>
            <a:off x="4955400" y="2962800"/>
            <a:ext cx="331200" cy="30456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5" name="CustomShape 17"/>
          <p:cNvSpPr/>
          <p:nvPr/>
        </p:nvSpPr>
        <p:spPr>
          <a:xfrm>
            <a:off x="4971600" y="3596760"/>
            <a:ext cx="331200" cy="30456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ffffff"/>
                </a:solidFill>
                <a:latin typeface="Calibri"/>
              </a:rPr>
              <a:t>-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6" name="CustomShape 18"/>
          <p:cNvSpPr/>
          <p:nvPr/>
        </p:nvSpPr>
        <p:spPr>
          <a:xfrm flipV="1">
            <a:off x="3612600" y="3007080"/>
            <a:ext cx="1391040" cy="1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19"/>
          <p:cNvSpPr/>
          <p:nvPr/>
        </p:nvSpPr>
        <p:spPr>
          <a:xfrm flipV="1">
            <a:off x="3092760" y="3222720"/>
            <a:ext cx="1910880" cy="40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20"/>
          <p:cNvSpPr/>
          <p:nvPr/>
        </p:nvSpPr>
        <p:spPr>
          <a:xfrm>
            <a:off x="3612600" y="3178440"/>
            <a:ext cx="1406880" cy="46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21"/>
          <p:cNvSpPr/>
          <p:nvPr/>
        </p:nvSpPr>
        <p:spPr>
          <a:xfrm>
            <a:off x="3092760" y="3630600"/>
            <a:ext cx="1927080" cy="22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22"/>
          <p:cNvSpPr/>
          <p:nvPr/>
        </p:nvSpPr>
        <p:spPr>
          <a:xfrm flipV="1">
            <a:off x="5287320" y="3105360"/>
            <a:ext cx="83160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23"/>
          <p:cNvSpPr/>
          <p:nvPr/>
        </p:nvSpPr>
        <p:spPr>
          <a:xfrm>
            <a:off x="7293240" y="1785960"/>
            <a:ext cx="526320" cy="22719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MUX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82" name="CustomShape 24"/>
          <p:cNvSpPr/>
          <p:nvPr/>
        </p:nvSpPr>
        <p:spPr>
          <a:xfrm>
            <a:off x="3281040" y="1463400"/>
            <a:ext cx="331200" cy="30456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600" spc="-1" strike="noStrike">
                <a:solidFill>
                  <a:srgbClr val="ffffff"/>
                </a:solidFill>
                <a:latin typeface="Calibri"/>
              </a:rPr>
              <a:t>X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83" name="CustomShape 25"/>
          <p:cNvSpPr/>
          <p:nvPr/>
        </p:nvSpPr>
        <p:spPr>
          <a:xfrm>
            <a:off x="3281040" y="2149920"/>
            <a:ext cx="331200" cy="30456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4" name="CustomShape 26"/>
          <p:cNvSpPr/>
          <p:nvPr/>
        </p:nvSpPr>
        <p:spPr>
          <a:xfrm flipV="1">
            <a:off x="1916640" y="1615320"/>
            <a:ext cx="1364400" cy="113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27"/>
          <p:cNvSpPr/>
          <p:nvPr/>
        </p:nvSpPr>
        <p:spPr>
          <a:xfrm flipV="1">
            <a:off x="1965240" y="2301840"/>
            <a:ext cx="1315440" cy="84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28"/>
          <p:cNvSpPr/>
          <p:nvPr/>
        </p:nvSpPr>
        <p:spPr>
          <a:xfrm flipV="1">
            <a:off x="1916640" y="1766520"/>
            <a:ext cx="1530000" cy="98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29"/>
          <p:cNvSpPr/>
          <p:nvPr/>
        </p:nvSpPr>
        <p:spPr>
          <a:xfrm flipV="1">
            <a:off x="1965240" y="2453040"/>
            <a:ext cx="1481040" cy="68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30"/>
          <p:cNvSpPr/>
          <p:nvPr/>
        </p:nvSpPr>
        <p:spPr>
          <a:xfrm>
            <a:off x="3882600" y="1845000"/>
            <a:ext cx="331200" cy="30456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9" name="CustomShape 31"/>
          <p:cNvSpPr/>
          <p:nvPr/>
        </p:nvSpPr>
        <p:spPr>
          <a:xfrm>
            <a:off x="3612600" y="1615680"/>
            <a:ext cx="31788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32"/>
          <p:cNvSpPr/>
          <p:nvPr/>
        </p:nvSpPr>
        <p:spPr>
          <a:xfrm flipV="1">
            <a:off x="3612600" y="2105280"/>
            <a:ext cx="317880" cy="19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33"/>
          <p:cNvSpPr/>
          <p:nvPr/>
        </p:nvSpPr>
        <p:spPr>
          <a:xfrm>
            <a:off x="4757040" y="1814040"/>
            <a:ext cx="526320" cy="324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SQRT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92" name="CustomShape 34"/>
          <p:cNvSpPr/>
          <p:nvPr/>
        </p:nvSpPr>
        <p:spPr>
          <a:xfrm flipV="1">
            <a:off x="4214160" y="1974600"/>
            <a:ext cx="542160" cy="2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35"/>
          <p:cNvSpPr/>
          <p:nvPr/>
        </p:nvSpPr>
        <p:spPr>
          <a:xfrm flipV="1">
            <a:off x="5303160" y="3728160"/>
            <a:ext cx="814320" cy="1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36"/>
          <p:cNvSpPr/>
          <p:nvPr/>
        </p:nvSpPr>
        <p:spPr>
          <a:xfrm>
            <a:off x="5463360" y="1997640"/>
            <a:ext cx="99576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37"/>
          <p:cNvSpPr/>
          <p:nvPr/>
        </p:nvSpPr>
        <p:spPr>
          <a:xfrm>
            <a:off x="8136720" y="2753640"/>
            <a:ext cx="62280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Audio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6" name="CustomShape 38"/>
          <p:cNvSpPr/>
          <p:nvPr/>
        </p:nvSpPr>
        <p:spPr>
          <a:xfrm flipV="1">
            <a:off x="7819920" y="2907360"/>
            <a:ext cx="316440" cy="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39"/>
          <p:cNvSpPr/>
          <p:nvPr/>
        </p:nvSpPr>
        <p:spPr>
          <a:xfrm>
            <a:off x="2572920" y="4264560"/>
            <a:ext cx="1309320" cy="10281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Local Oscillator (BFO) 10KHz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98" name="CustomShape 40"/>
          <p:cNvSpPr/>
          <p:nvPr/>
        </p:nvSpPr>
        <p:spPr>
          <a:xfrm>
            <a:off x="6459480" y="1843200"/>
            <a:ext cx="667440" cy="324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HIGH PASS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99" name="CustomShape 41"/>
          <p:cNvSpPr/>
          <p:nvPr/>
        </p:nvSpPr>
        <p:spPr>
          <a:xfrm>
            <a:off x="9014040" y="2624760"/>
            <a:ext cx="1521000" cy="5605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AGC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Automatic Gain Control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00" name="CustomShape 42"/>
          <p:cNvSpPr/>
          <p:nvPr/>
        </p:nvSpPr>
        <p:spPr>
          <a:xfrm flipV="1">
            <a:off x="8759880" y="2903760"/>
            <a:ext cx="25380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43"/>
          <p:cNvSpPr/>
          <p:nvPr/>
        </p:nvSpPr>
        <p:spPr>
          <a:xfrm>
            <a:off x="2305440" y="2935440"/>
            <a:ext cx="3047760" cy="3014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Weaver SSB Demodulator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2" name="CustomShape 44"/>
          <p:cNvSpPr/>
          <p:nvPr/>
        </p:nvSpPr>
        <p:spPr>
          <a:xfrm>
            <a:off x="2305440" y="1008720"/>
            <a:ext cx="3036240" cy="16869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AM Demodulator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3" name="CustomShape 45"/>
          <p:cNvSpPr/>
          <p:nvPr/>
        </p:nvSpPr>
        <p:spPr>
          <a:xfrm flipV="1">
            <a:off x="10535400" y="2902680"/>
            <a:ext cx="635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46"/>
          <p:cNvSpPr/>
          <p:nvPr/>
        </p:nvSpPr>
        <p:spPr>
          <a:xfrm>
            <a:off x="11122200" y="2750760"/>
            <a:ext cx="6948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to I2S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5" name="CustomShape 47"/>
          <p:cNvSpPr/>
          <p:nvPr/>
        </p:nvSpPr>
        <p:spPr>
          <a:xfrm rot="19719000">
            <a:off x="1047240" y="264672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48"/>
          <p:cNvSpPr/>
          <p:nvPr/>
        </p:nvSpPr>
        <p:spPr>
          <a:xfrm>
            <a:off x="929880" y="251712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16(15)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07" name="CustomShape 49"/>
          <p:cNvSpPr/>
          <p:nvPr/>
        </p:nvSpPr>
        <p:spPr>
          <a:xfrm flipV="1">
            <a:off x="616320" y="3142080"/>
            <a:ext cx="1008720" cy="1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50"/>
          <p:cNvSpPr/>
          <p:nvPr/>
        </p:nvSpPr>
        <p:spPr>
          <a:xfrm>
            <a:off x="834480" y="292140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16(15)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09" name="CustomShape 51"/>
          <p:cNvSpPr/>
          <p:nvPr/>
        </p:nvSpPr>
        <p:spPr>
          <a:xfrm rot="19719000">
            <a:off x="1056600" y="301320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52"/>
          <p:cNvSpPr/>
          <p:nvPr/>
        </p:nvSpPr>
        <p:spPr>
          <a:xfrm>
            <a:off x="3607560" y="149796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32(30)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11" name="CustomShape 53"/>
          <p:cNvSpPr/>
          <p:nvPr/>
        </p:nvSpPr>
        <p:spPr>
          <a:xfrm rot="19719000">
            <a:off x="3647880" y="163224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54"/>
          <p:cNvSpPr/>
          <p:nvPr/>
        </p:nvSpPr>
        <p:spPr>
          <a:xfrm rot="19719000">
            <a:off x="4356360" y="184752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55"/>
          <p:cNvSpPr/>
          <p:nvPr/>
        </p:nvSpPr>
        <p:spPr>
          <a:xfrm>
            <a:off x="4262760" y="172152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32(31)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14" name="CustomShape 56"/>
          <p:cNvSpPr/>
          <p:nvPr/>
        </p:nvSpPr>
        <p:spPr>
          <a:xfrm rot="19719000">
            <a:off x="5949720" y="187164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57"/>
          <p:cNvSpPr/>
          <p:nvPr/>
        </p:nvSpPr>
        <p:spPr>
          <a:xfrm>
            <a:off x="5819760" y="171072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16" name="CustomShape 58"/>
          <p:cNvSpPr/>
          <p:nvPr/>
        </p:nvSpPr>
        <p:spPr>
          <a:xfrm rot="19719000">
            <a:off x="2812320" y="399132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59"/>
          <p:cNvSpPr/>
          <p:nvPr/>
        </p:nvSpPr>
        <p:spPr>
          <a:xfrm rot="19719000">
            <a:off x="3326040" y="398448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60"/>
          <p:cNvSpPr/>
          <p:nvPr/>
        </p:nvSpPr>
        <p:spPr>
          <a:xfrm>
            <a:off x="2606040" y="388944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19" name="CustomShape 61"/>
          <p:cNvSpPr/>
          <p:nvPr/>
        </p:nvSpPr>
        <p:spPr>
          <a:xfrm>
            <a:off x="3132000" y="389844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0" name="CustomShape 62"/>
          <p:cNvSpPr/>
          <p:nvPr/>
        </p:nvSpPr>
        <p:spPr>
          <a:xfrm>
            <a:off x="3788640" y="290916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32(31)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1" name="CustomShape 63"/>
          <p:cNvSpPr/>
          <p:nvPr/>
        </p:nvSpPr>
        <p:spPr>
          <a:xfrm rot="19719000">
            <a:off x="4202640" y="295236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64"/>
          <p:cNvSpPr/>
          <p:nvPr/>
        </p:nvSpPr>
        <p:spPr>
          <a:xfrm>
            <a:off x="5573520" y="312552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32(32)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3" name="CustomShape 65"/>
          <p:cNvSpPr/>
          <p:nvPr/>
        </p:nvSpPr>
        <p:spPr>
          <a:xfrm rot="19719000">
            <a:off x="5688000" y="298692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66"/>
          <p:cNvSpPr/>
          <p:nvPr/>
        </p:nvSpPr>
        <p:spPr>
          <a:xfrm>
            <a:off x="6119280" y="2943360"/>
            <a:ext cx="667440" cy="324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&gt;&gt; 16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5" name="CustomShape 67"/>
          <p:cNvSpPr/>
          <p:nvPr/>
        </p:nvSpPr>
        <p:spPr>
          <a:xfrm>
            <a:off x="6787080" y="3105360"/>
            <a:ext cx="45108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68"/>
          <p:cNvSpPr/>
          <p:nvPr/>
        </p:nvSpPr>
        <p:spPr>
          <a:xfrm>
            <a:off x="6756840" y="313380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7" name="CustomShape 69"/>
          <p:cNvSpPr/>
          <p:nvPr/>
        </p:nvSpPr>
        <p:spPr>
          <a:xfrm rot="19719000">
            <a:off x="6888600" y="297180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70"/>
          <p:cNvSpPr/>
          <p:nvPr/>
        </p:nvSpPr>
        <p:spPr>
          <a:xfrm>
            <a:off x="6117840" y="3567600"/>
            <a:ext cx="667440" cy="324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&gt;&gt; 16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9" name="CustomShape 71"/>
          <p:cNvSpPr/>
          <p:nvPr/>
        </p:nvSpPr>
        <p:spPr>
          <a:xfrm>
            <a:off x="6786000" y="3729600"/>
            <a:ext cx="45108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72"/>
          <p:cNvSpPr/>
          <p:nvPr/>
        </p:nvSpPr>
        <p:spPr>
          <a:xfrm rot="19719000">
            <a:off x="6886800" y="357696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73"/>
          <p:cNvSpPr/>
          <p:nvPr/>
        </p:nvSpPr>
        <p:spPr>
          <a:xfrm>
            <a:off x="6756840" y="373428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2" name="CustomShape 74"/>
          <p:cNvSpPr/>
          <p:nvPr/>
        </p:nvSpPr>
        <p:spPr>
          <a:xfrm>
            <a:off x="5613120" y="368136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32(32)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3" name="CustomShape 75"/>
          <p:cNvSpPr/>
          <p:nvPr/>
        </p:nvSpPr>
        <p:spPr>
          <a:xfrm>
            <a:off x="8523360" y="294264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4" name="CustomShape 76"/>
          <p:cNvSpPr/>
          <p:nvPr/>
        </p:nvSpPr>
        <p:spPr>
          <a:xfrm rot="19719000">
            <a:off x="8740080" y="276768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77"/>
          <p:cNvSpPr/>
          <p:nvPr/>
        </p:nvSpPr>
        <p:spPr>
          <a:xfrm>
            <a:off x="10536120" y="289764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6" name="CustomShape 78"/>
          <p:cNvSpPr/>
          <p:nvPr/>
        </p:nvSpPr>
        <p:spPr>
          <a:xfrm rot="19719000">
            <a:off x="10717200" y="276768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79"/>
          <p:cNvSpPr/>
          <p:nvPr/>
        </p:nvSpPr>
        <p:spPr>
          <a:xfrm>
            <a:off x="6666840" y="4801680"/>
            <a:ext cx="4224960" cy="11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xx(yy) is a xx bits two’s complement number with  maximum value representable with yy bits e.g.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32 (28) is a 32 bits binary number, with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-(2^27)  &lt;= value  &lt;= (2^27) -1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38" name="CustomShape 80"/>
          <p:cNvSpPr/>
          <p:nvPr/>
        </p:nvSpPr>
        <p:spPr>
          <a:xfrm>
            <a:off x="6449400" y="1341000"/>
            <a:ext cx="667440" cy="324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LOW PASS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9" name="CustomShape 81"/>
          <p:cNvSpPr/>
          <p:nvPr/>
        </p:nvSpPr>
        <p:spPr>
          <a:xfrm flipV="1">
            <a:off x="5361120" y="1501200"/>
            <a:ext cx="1087920" cy="486360"/>
          </a:xfrm>
          <a:prstGeom prst="bentConnector3">
            <a:avLst>
              <a:gd name="adj1" fmla="val 50000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82"/>
          <p:cNvSpPr/>
          <p:nvPr/>
        </p:nvSpPr>
        <p:spPr>
          <a:xfrm>
            <a:off x="7117560" y="1503000"/>
            <a:ext cx="994320" cy="1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83"/>
          <p:cNvSpPr/>
          <p:nvPr/>
        </p:nvSpPr>
        <p:spPr>
          <a:xfrm>
            <a:off x="8112240" y="1252440"/>
            <a:ext cx="7272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Level Meter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Immagine 5" descr=""/>
          <p:cNvPicPr/>
          <p:nvPr/>
        </p:nvPicPr>
        <p:blipFill>
          <a:blip r:embed="rId1"/>
          <a:stretch/>
        </p:blipFill>
        <p:spPr>
          <a:xfrm>
            <a:off x="977400" y="1560240"/>
            <a:ext cx="10097640" cy="3202920"/>
          </a:xfrm>
          <a:prstGeom prst="rect">
            <a:avLst/>
          </a:prstGeom>
          <a:ln>
            <a:noFill/>
          </a:ln>
        </p:spPr>
      </p:pic>
      <p:pic>
        <p:nvPicPr>
          <p:cNvPr id="543" name="Immagine 21" descr=""/>
          <p:cNvPicPr/>
          <p:nvPr/>
        </p:nvPicPr>
        <p:blipFill>
          <a:blip r:embed="rId2"/>
          <a:stretch/>
        </p:blipFill>
        <p:spPr>
          <a:xfrm>
            <a:off x="3101400" y="4314600"/>
            <a:ext cx="4909320" cy="2431440"/>
          </a:xfrm>
          <a:prstGeom prst="rect">
            <a:avLst/>
          </a:prstGeom>
          <a:ln>
            <a:noFill/>
          </a:ln>
        </p:spPr>
      </p:pic>
      <p:sp>
        <p:nvSpPr>
          <p:cNvPr id="544" name="CustomShape 1"/>
          <p:cNvSpPr/>
          <p:nvPr/>
        </p:nvSpPr>
        <p:spPr>
          <a:xfrm>
            <a:off x="4087800" y="232920"/>
            <a:ext cx="4365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Automatic Gain Control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5" name="CustomShape 2"/>
          <p:cNvSpPr/>
          <p:nvPr/>
        </p:nvSpPr>
        <p:spPr>
          <a:xfrm>
            <a:off x="5648400" y="798120"/>
            <a:ext cx="1919160" cy="678240"/>
          </a:xfrm>
          <a:prstGeom prst="wedgeRoundRectCallout">
            <a:avLst>
              <a:gd name="adj1" fmla="val -62033"/>
              <a:gd name="adj2" fmla="val 94200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2) then it is attenuated by 256 (2^8) so that the input signal can be attenuated / amplified 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2^-8        2^8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46" name="CustomShape 3"/>
          <p:cNvSpPr/>
          <p:nvPr/>
        </p:nvSpPr>
        <p:spPr>
          <a:xfrm>
            <a:off x="2141280" y="849960"/>
            <a:ext cx="1919160" cy="678240"/>
          </a:xfrm>
          <a:prstGeom prst="wedgeRoundRectCallout">
            <a:avLst>
              <a:gd name="adj1" fmla="val 66397"/>
              <a:gd name="adj2" fmla="val 95521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1) The input signal is amplified with a gain between 1 and 65535 (unsigned 16 bit)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47" name="CustomShape 4"/>
          <p:cNvSpPr/>
          <p:nvPr/>
        </p:nvSpPr>
        <p:spPr>
          <a:xfrm>
            <a:off x="9505080" y="2268000"/>
            <a:ext cx="1919160" cy="1577520"/>
          </a:xfrm>
          <a:prstGeom prst="wedgeRoundRectCallout">
            <a:avLst>
              <a:gd name="adj1" fmla="val -65302"/>
              <a:gd name="adj2" fmla="val -15073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3) Every 1/48000 seconds (sampling rate), Gain is:</a:t>
            </a:r>
            <a:endParaRPr b="0" lang="en-US" sz="105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increased by Attack - e.g. 8 if output is lower than 2^30</a:t>
            </a:r>
            <a:endParaRPr b="0" lang="en-US" sz="105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decreased by Decay (e.g. -16) ifoutput is higher than 2^30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48" name="CustomShape 5"/>
          <p:cNvSpPr/>
          <p:nvPr/>
        </p:nvSpPr>
        <p:spPr>
          <a:xfrm>
            <a:off x="349200" y="5389200"/>
            <a:ext cx="2313720" cy="678240"/>
          </a:xfrm>
          <a:prstGeom prst="wedgeRoundRectCallout">
            <a:avLst>
              <a:gd name="adj1" fmla="val 18294"/>
              <a:gd name="adj2" fmla="val 47972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Input = 2^30*sin(2*pi*3000) + 2^30*sin(2*pi*400) i.e. 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-2^31 &lt;= input &lt;= 2^31 -1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49" name="CustomShape 6"/>
          <p:cNvSpPr/>
          <p:nvPr/>
        </p:nvSpPr>
        <p:spPr>
          <a:xfrm>
            <a:off x="330480" y="4618800"/>
            <a:ext cx="2385360" cy="678240"/>
          </a:xfrm>
          <a:prstGeom prst="wedgeRoundRectCallout">
            <a:avLst>
              <a:gd name="adj1" fmla="val 113590"/>
              <a:gd name="adj2" fmla="val -28717"/>
              <a:gd name="adj3" fmla="val 16667"/>
            </a:avLst>
          </a:prstGeom>
          <a:noFill/>
          <a:ln w="12600">
            <a:solidFill>
              <a:srgbClr val="ffc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To test the AGC, an input signal (in yellow) of amplitude 2^32 is alternated with the same signal of amplitude 2^32/200 (-46dB) every 2 seconds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50" name="CustomShape 7"/>
          <p:cNvSpPr/>
          <p:nvPr/>
        </p:nvSpPr>
        <p:spPr>
          <a:xfrm>
            <a:off x="523800" y="6328080"/>
            <a:ext cx="2313720" cy="417600"/>
          </a:xfrm>
          <a:prstGeom prst="wedgeRoundRectCallout">
            <a:avLst>
              <a:gd name="adj1" fmla="val 98495"/>
              <a:gd name="adj2" fmla="val -104824"/>
              <a:gd name="adj3" fmla="val 16667"/>
            </a:avLst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The decay time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For 50 msecs set Decay = -16  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51" name="Line 8"/>
          <p:cNvSpPr/>
          <p:nvPr/>
        </p:nvSpPr>
        <p:spPr>
          <a:xfrm>
            <a:off x="4168440" y="6653880"/>
            <a:ext cx="0" cy="184320"/>
          </a:xfrm>
          <a:prstGeom prst="line">
            <a:avLst/>
          </a:prstGeom>
          <a:ln w="6480">
            <a:solidFill>
              <a:srgbClr val="4472c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Line 9"/>
          <p:cNvSpPr/>
          <p:nvPr/>
        </p:nvSpPr>
        <p:spPr>
          <a:xfrm>
            <a:off x="4267080" y="6653880"/>
            <a:ext cx="0" cy="184320"/>
          </a:xfrm>
          <a:prstGeom prst="line">
            <a:avLst/>
          </a:prstGeom>
          <a:ln w="6480">
            <a:solidFill>
              <a:srgbClr val="4472c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10"/>
          <p:cNvSpPr/>
          <p:nvPr/>
        </p:nvSpPr>
        <p:spPr>
          <a:xfrm>
            <a:off x="8690760" y="6426360"/>
            <a:ext cx="2313720" cy="339120"/>
          </a:xfrm>
          <a:prstGeom prst="wedgeRoundRectCallout">
            <a:avLst>
              <a:gd name="adj1" fmla="val -165492"/>
              <a:gd name="adj2" fmla="val -159479"/>
              <a:gd name="adj3" fmla="val 16667"/>
            </a:avLst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The attack time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For 100 msecs set Attack = 8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54" name="Line 11"/>
          <p:cNvSpPr/>
          <p:nvPr/>
        </p:nvSpPr>
        <p:spPr>
          <a:xfrm>
            <a:off x="6017040" y="4929840"/>
            <a:ext cx="0" cy="124020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12"/>
          <p:cNvSpPr/>
          <p:nvPr/>
        </p:nvSpPr>
        <p:spPr>
          <a:xfrm>
            <a:off x="8690760" y="5969160"/>
            <a:ext cx="2313720" cy="339120"/>
          </a:xfrm>
          <a:prstGeom prst="wedgeRoundRectCallout">
            <a:avLst>
              <a:gd name="adj1" fmla="val -82345"/>
              <a:gd name="adj2" fmla="val -169301"/>
              <a:gd name="adj3" fmla="val 16667"/>
            </a:avLst>
          </a:prstGeom>
          <a:noFill/>
          <a:ln w="12600">
            <a:solidFill>
              <a:srgbClr val="00b0f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The output is in blue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56" name="CustomShape 13"/>
          <p:cNvSpPr/>
          <p:nvPr/>
        </p:nvSpPr>
        <p:spPr>
          <a:xfrm>
            <a:off x="8690760" y="4763520"/>
            <a:ext cx="2313720" cy="798840"/>
          </a:xfrm>
          <a:prstGeom prst="wedgeRoundRectCallout">
            <a:avLst>
              <a:gd name="adj1" fmla="val -88931"/>
              <a:gd name="adj2" fmla="val -67475"/>
              <a:gd name="adj3" fmla="val 16667"/>
            </a:avLst>
          </a:prstGeom>
          <a:noFill/>
          <a:ln w="12600">
            <a:solidFill>
              <a:srgbClr val="00b0f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Before the attenuation could take place in Decay time, the output signal is clipped (distorted) by the two’s complement 32 bit overflow 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(+ - 2.147.483.648)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57" name="Line 14"/>
          <p:cNvSpPr/>
          <p:nvPr/>
        </p:nvSpPr>
        <p:spPr>
          <a:xfrm>
            <a:off x="5866200" y="4929840"/>
            <a:ext cx="0" cy="124020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Line 15"/>
          <p:cNvSpPr/>
          <p:nvPr/>
        </p:nvSpPr>
        <p:spPr>
          <a:xfrm>
            <a:off x="3959640" y="4838760"/>
            <a:ext cx="0" cy="124020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Line 16"/>
          <p:cNvSpPr/>
          <p:nvPr/>
        </p:nvSpPr>
        <p:spPr>
          <a:xfrm>
            <a:off x="4029120" y="4857840"/>
            <a:ext cx="0" cy="124020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egnaposto contenuto 4" descr=""/>
          <p:cNvPicPr/>
          <p:nvPr/>
        </p:nvPicPr>
        <p:blipFill>
          <a:blip r:embed="rId1"/>
          <a:stretch/>
        </p:blipFill>
        <p:spPr>
          <a:xfrm>
            <a:off x="2397240" y="1690560"/>
            <a:ext cx="7626240" cy="448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000000"/>
                </a:solidFill>
                <a:latin typeface="Calibri Light"/>
              </a:rPr>
              <a:t>AD9226 output</a:t>
            </a:r>
            <a:endParaRPr b="0" lang="it-IT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3" name="Immagine 3" descr=""/>
          <p:cNvPicPr/>
          <p:nvPr/>
        </p:nvPicPr>
        <p:blipFill>
          <a:blip r:embed="rId1"/>
          <a:stretch/>
        </p:blipFill>
        <p:spPr>
          <a:xfrm>
            <a:off x="2432520" y="2290680"/>
            <a:ext cx="5573160" cy="332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838080" y="1144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000000"/>
                </a:solidFill>
                <a:latin typeface="Calibri Light"/>
              </a:rPr>
              <a:t>Block diagram</a:t>
            </a:r>
            <a:endParaRPr b="0" lang="it-IT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522080" y="2629080"/>
            <a:ext cx="1147320" cy="799920"/>
          </a:xfrm>
          <a:prstGeom prst="rect">
            <a:avLst/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A/D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3133800" y="2629080"/>
            <a:ext cx="1147320" cy="799920"/>
          </a:xfrm>
          <a:prstGeom prst="rect">
            <a:avLst/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DDC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Audio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1596600" y="2281680"/>
            <a:ext cx="107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65MSps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CustomShape 5"/>
          <p:cNvSpPr/>
          <p:nvPr/>
        </p:nvSpPr>
        <p:spPr>
          <a:xfrm>
            <a:off x="2670120" y="3029040"/>
            <a:ext cx="46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6"/>
          <p:cNvSpPr/>
          <p:nvPr/>
        </p:nvSpPr>
        <p:spPr>
          <a:xfrm>
            <a:off x="838080" y="3029040"/>
            <a:ext cx="632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7"/>
          <p:cNvSpPr/>
          <p:nvPr/>
        </p:nvSpPr>
        <p:spPr>
          <a:xfrm>
            <a:off x="705240" y="1805760"/>
            <a:ext cx="865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0 – 1v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1" name="Immagine 20" descr=""/>
          <p:cNvPicPr/>
          <p:nvPr/>
        </p:nvPicPr>
        <p:blipFill>
          <a:blip r:embed="rId1"/>
          <a:stretch/>
        </p:blipFill>
        <p:spPr>
          <a:xfrm>
            <a:off x="126720" y="2557440"/>
            <a:ext cx="639000" cy="639000"/>
          </a:xfrm>
          <a:prstGeom prst="rect">
            <a:avLst/>
          </a:prstGeom>
          <a:ln>
            <a:noFill/>
          </a:ln>
        </p:spPr>
      </p:pic>
      <p:sp>
        <p:nvSpPr>
          <p:cNvPr id="152" name="CustomShape 8"/>
          <p:cNvSpPr/>
          <p:nvPr/>
        </p:nvSpPr>
        <p:spPr>
          <a:xfrm>
            <a:off x="4853880" y="2281680"/>
            <a:ext cx="1247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256 KSps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CustomShape 9"/>
          <p:cNvSpPr/>
          <p:nvPr/>
        </p:nvSpPr>
        <p:spPr>
          <a:xfrm>
            <a:off x="4848120" y="2629080"/>
            <a:ext cx="1147320" cy="799920"/>
          </a:xfrm>
          <a:prstGeom prst="rect">
            <a:avLst/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DMA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CustomShape 10"/>
          <p:cNvSpPr/>
          <p:nvPr/>
        </p:nvSpPr>
        <p:spPr>
          <a:xfrm>
            <a:off x="3133800" y="1405800"/>
            <a:ext cx="1147320" cy="799920"/>
          </a:xfrm>
          <a:prstGeom prst="rect">
            <a:avLst/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DDC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Waterfall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CustomShape 11"/>
          <p:cNvSpPr/>
          <p:nvPr/>
        </p:nvSpPr>
        <p:spPr>
          <a:xfrm>
            <a:off x="6097680" y="2975760"/>
            <a:ext cx="333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12"/>
          <p:cNvSpPr/>
          <p:nvPr/>
        </p:nvSpPr>
        <p:spPr>
          <a:xfrm flipV="1">
            <a:off x="2790360" y="1735560"/>
            <a:ext cx="252720" cy="34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magine 4" descr=""/>
          <p:cNvPicPr/>
          <p:nvPr/>
        </p:nvPicPr>
        <p:blipFill>
          <a:blip r:embed="rId1"/>
          <a:stretch/>
        </p:blipFill>
        <p:spPr>
          <a:xfrm>
            <a:off x="2599560" y="826200"/>
            <a:ext cx="7937640" cy="571968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590040" y="637920"/>
            <a:ext cx="1856880" cy="528120"/>
          </a:xfrm>
          <a:prstGeom prst="wedgeRoundRectCallout">
            <a:avLst>
              <a:gd name="adj1" fmla="val 149936"/>
              <a:gd name="adj2" fmla="val 159149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Shielded ADC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246960" y="2676240"/>
            <a:ext cx="2199960" cy="528120"/>
          </a:xfrm>
          <a:prstGeom prst="wedgeRoundRectCallout">
            <a:avLst>
              <a:gd name="adj1" fmla="val 98018"/>
              <a:gd name="adj2" fmla="val 29420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Shielded power supply filter (TODO)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246960" y="4231440"/>
            <a:ext cx="2199960" cy="966600"/>
          </a:xfrm>
          <a:prstGeom prst="wedgeRoundRectCallout">
            <a:avLst>
              <a:gd name="adj1" fmla="val 166200"/>
              <a:gd name="adj2" fmla="val 42428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USB &lt;-&gt; JTAG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&amp;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USB &lt;-&gt; UART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4896000" y="100080"/>
            <a:ext cx="2790360" cy="589680"/>
          </a:xfrm>
          <a:prstGeom prst="wedgeRoundRectCallout">
            <a:avLst>
              <a:gd name="adj1" fmla="val -20819"/>
              <a:gd name="adj2" fmla="val 245369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16 wires ADC &lt;-&gt; FPGA (PL)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CustomShape 5"/>
          <p:cNvSpPr/>
          <p:nvPr/>
        </p:nvSpPr>
        <p:spPr>
          <a:xfrm>
            <a:off x="7771320" y="100080"/>
            <a:ext cx="2766240" cy="589680"/>
          </a:xfrm>
          <a:prstGeom prst="wedgeRoundRectCallout">
            <a:avLst>
              <a:gd name="adj1" fmla="val -32705"/>
              <a:gd name="adj2" fmla="val 252419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EBAZ4205 board with Zynq-7000 (PS+PL)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CustomShape 6"/>
          <p:cNvSpPr/>
          <p:nvPr/>
        </p:nvSpPr>
        <p:spPr>
          <a:xfrm>
            <a:off x="10992600" y="2450160"/>
            <a:ext cx="1080000" cy="452160"/>
          </a:xfrm>
          <a:prstGeom prst="wedgeRoundRectCallout">
            <a:avLst>
              <a:gd name="adj1" fmla="val -162259"/>
              <a:gd name="adj2" fmla="val 6401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UART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7"/>
          <p:cNvSpPr/>
          <p:nvPr/>
        </p:nvSpPr>
        <p:spPr>
          <a:xfrm>
            <a:off x="10992600" y="3955320"/>
            <a:ext cx="1080000" cy="452160"/>
          </a:xfrm>
          <a:prstGeom prst="wedgeRoundRectCallout">
            <a:avLst>
              <a:gd name="adj1" fmla="val -255259"/>
              <a:gd name="adj2" fmla="val -31484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JTAG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5" name="CustomShape 8"/>
          <p:cNvSpPr/>
          <p:nvPr/>
        </p:nvSpPr>
        <p:spPr>
          <a:xfrm>
            <a:off x="10992600" y="1697400"/>
            <a:ext cx="1080000" cy="452160"/>
          </a:xfrm>
          <a:prstGeom prst="wedgeRoundRectCallout">
            <a:avLst>
              <a:gd name="adj1" fmla="val -162259"/>
              <a:gd name="adj2" fmla="val 6401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Ethernet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68" name="Immagine 6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magine 3" descr="Immagine che contiene elettronico&#10;&#10;Descrizione generata automaticamente"/>
          <p:cNvPicPr/>
          <p:nvPr/>
        </p:nvPicPr>
        <p:blipFill>
          <a:blip r:embed="rId1"/>
          <a:srcRect l="0" t="0" r="0" b="1368"/>
          <a:stretch/>
        </p:blipFill>
        <p:spPr>
          <a:xfrm>
            <a:off x="4838040" y="117360"/>
            <a:ext cx="4322160" cy="3197160"/>
          </a:xfrm>
          <a:prstGeom prst="rect">
            <a:avLst/>
          </a:prstGeom>
          <a:ln>
            <a:noFill/>
          </a:ln>
        </p:spPr>
      </p:pic>
      <p:pic>
        <p:nvPicPr>
          <p:cNvPr id="170" name="Immagine 5" descr=""/>
          <p:cNvPicPr/>
          <p:nvPr/>
        </p:nvPicPr>
        <p:blipFill>
          <a:blip r:embed="rId2"/>
          <a:stretch/>
        </p:blipFill>
        <p:spPr>
          <a:xfrm>
            <a:off x="4453560" y="4209840"/>
            <a:ext cx="5723640" cy="232164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4273200" y="3841560"/>
            <a:ext cx="6106680" cy="2923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2"/>
          <p:cNvSpPr/>
          <p:nvPr/>
        </p:nvSpPr>
        <p:spPr>
          <a:xfrm>
            <a:off x="3932280" y="3257280"/>
            <a:ext cx="2840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PC I7 10750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16 GB RAM – 2 TB SSD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4115520" y="3843720"/>
            <a:ext cx="17798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Windows 10 or 11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3724560" y="1635840"/>
            <a:ext cx="1014840" cy="670680"/>
          </a:xfrm>
          <a:prstGeom prst="rightArrow">
            <a:avLst>
              <a:gd name="adj1" fmla="val 82911"/>
              <a:gd name="adj2" fmla="val 17088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12V 500mA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CustomShape 5"/>
          <p:cNvSpPr/>
          <p:nvPr/>
        </p:nvSpPr>
        <p:spPr>
          <a:xfrm>
            <a:off x="3724560" y="345240"/>
            <a:ext cx="1308240" cy="670680"/>
          </a:xfrm>
          <a:prstGeom prst="leftRightArrow">
            <a:avLst>
              <a:gd name="adj1" fmla="val 87838"/>
              <a:gd name="adj2" fmla="val 19369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Test points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CustomShape 6"/>
          <p:cNvSpPr/>
          <p:nvPr/>
        </p:nvSpPr>
        <p:spPr>
          <a:xfrm>
            <a:off x="8965440" y="213840"/>
            <a:ext cx="1576800" cy="670680"/>
          </a:xfrm>
          <a:prstGeom prst="leftRightArrow">
            <a:avLst>
              <a:gd name="adj1" fmla="val 87838"/>
              <a:gd name="adj2" fmla="val 19369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</a:rPr>
              <a:t>Ethernet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</a:rPr>
              <a:t>100 Mbits/sec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77" name="Immagine 15" descr=""/>
          <p:cNvPicPr/>
          <p:nvPr/>
        </p:nvPicPr>
        <p:blipFill>
          <a:blip r:embed="rId3"/>
          <a:stretch/>
        </p:blipFill>
        <p:spPr>
          <a:xfrm>
            <a:off x="10542600" y="192600"/>
            <a:ext cx="1308240" cy="717480"/>
          </a:xfrm>
          <a:prstGeom prst="rect">
            <a:avLst/>
          </a:prstGeom>
          <a:ln>
            <a:noFill/>
          </a:ln>
        </p:spPr>
      </p:pic>
      <p:sp>
        <p:nvSpPr>
          <p:cNvPr id="178" name="CustomShape 7"/>
          <p:cNvSpPr/>
          <p:nvPr/>
        </p:nvSpPr>
        <p:spPr>
          <a:xfrm rot="18579000">
            <a:off x="9062640" y="2651400"/>
            <a:ext cx="1576800" cy="670680"/>
          </a:xfrm>
          <a:prstGeom prst="leftRightArrow">
            <a:avLst>
              <a:gd name="adj1" fmla="val 87838"/>
              <a:gd name="adj2" fmla="val 19369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</a:rPr>
              <a:t>Ethernet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</a:rPr>
              <a:t>100 Mbits/sec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9" name="CustomShape 8"/>
          <p:cNvSpPr/>
          <p:nvPr/>
        </p:nvSpPr>
        <p:spPr>
          <a:xfrm>
            <a:off x="10496520" y="906480"/>
            <a:ext cx="1680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100/1000 Mbits/sec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(option: Internet)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0" name="CustomShape 9"/>
          <p:cNvSpPr/>
          <p:nvPr/>
        </p:nvSpPr>
        <p:spPr>
          <a:xfrm rot="16200000">
            <a:off x="6795000" y="3263400"/>
            <a:ext cx="854280" cy="670680"/>
          </a:xfrm>
          <a:prstGeom prst="leftRightArrow">
            <a:avLst>
              <a:gd name="adj1" fmla="val 87838"/>
              <a:gd name="adj2" fmla="val 19369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</a:rPr>
              <a:t>USB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1" name="CustomShape 10"/>
          <p:cNvSpPr/>
          <p:nvPr/>
        </p:nvSpPr>
        <p:spPr>
          <a:xfrm>
            <a:off x="2815560" y="4217760"/>
            <a:ext cx="1366920" cy="637560"/>
          </a:xfrm>
          <a:prstGeom prst="wedgeRoundRectCallout">
            <a:avLst>
              <a:gd name="adj1" fmla="val 72828"/>
              <a:gd name="adj2" fmla="val 38834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VIVADO 2021.2 for Windows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2" name="CustomShape 11"/>
          <p:cNvSpPr/>
          <p:nvPr/>
        </p:nvSpPr>
        <p:spPr>
          <a:xfrm>
            <a:off x="10560600" y="4151520"/>
            <a:ext cx="1366920" cy="461160"/>
          </a:xfrm>
          <a:prstGeom prst="wedgeRoundRectCallout">
            <a:avLst>
              <a:gd name="adj1" fmla="val -91589"/>
              <a:gd name="adj2" fmla="val -14806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ORACLE VM VirtualBox 6.1.38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3" name="CustomShape 12"/>
          <p:cNvSpPr/>
          <p:nvPr/>
        </p:nvSpPr>
        <p:spPr>
          <a:xfrm>
            <a:off x="10560600" y="4647960"/>
            <a:ext cx="1366920" cy="461160"/>
          </a:xfrm>
          <a:prstGeom prst="wedgeRoundRectCallout">
            <a:avLst>
              <a:gd name="adj1" fmla="val -114902"/>
              <a:gd name="adj2" fmla="val -94759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UBUNTU 20.04.1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4" name="CustomShape 13"/>
          <p:cNvSpPr/>
          <p:nvPr/>
        </p:nvSpPr>
        <p:spPr>
          <a:xfrm>
            <a:off x="10560600" y="5213160"/>
            <a:ext cx="1366920" cy="461160"/>
          </a:xfrm>
          <a:prstGeom prst="wedgeRoundRectCallout">
            <a:avLst>
              <a:gd name="adj1" fmla="val -122877"/>
              <a:gd name="adj2" fmla="val -69319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PetaLinux Tools 2021.2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5" name="CustomShape 14"/>
          <p:cNvSpPr/>
          <p:nvPr/>
        </p:nvSpPr>
        <p:spPr>
          <a:xfrm>
            <a:off x="3597840" y="2662560"/>
            <a:ext cx="1366920" cy="461160"/>
          </a:xfrm>
          <a:prstGeom prst="wedgeRoundRectCallout">
            <a:avLst>
              <a:gd name="adj1" fmla="val 191847"/>
              <a:gd name="adj2" fmla="val -83857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USB to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UART + 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6" name="CustomShape 15"/>
          <p:cNvSpPr/>
          <p:nvPr/>
        </p:nvSpPr>
        <p:spPr>
          <a:xfrm>
            <a:off x="9259200" y="972000"/>
            <a:ext cx="811440" cy="236160"/>
          </a:xfrm>
          <a:prstGeom prst="wedgeRoundRectCallout">
            <a:avLst>
              <a:gd name="adj1" fmla="val -170764"/>
              <a:gd name="adj2" fmla="val -30366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UART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7" name="CustomShape 16"/>
          <p:cNvSpPr/>
          <p:nvPr/>
        </p:nvSpPr>
        <p:spPr>
          <a:xfrm>
            <a:off x="9259200" y="1447560"/>
            <a:ext cx="811440" cy="236160"/>
          </a:xfrm>
          <a:prstGeom prst="wedgeRoundRectCallout">
            <a:avLst>
              <a:gd name="adj1" fmla="val -195563"/>
              <a:gd name="adj2" fmla="val -41013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8" name="CustomShape 17"/>
          <p:cNvSpPr/>
          <p:nvPr/>
        </p:nvSpPr>
        <p:spPr>
          <a:xfrm>
            <a:off x="9259200" y="1213200"/>
            <a:ext cx="811440" cy="236160"/>
          </a:xfrm>
          <a:prstGeom prst="wedgeRoundRectCallout">
            <a:avLst>
              <a:gd name="adj1" fmla="val -143899"/>
              <a:gd name="adj2" fmla="val -1974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32GB SD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406440" y="1203120"/>
            <a:ext cx="645480" cy="46944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Start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6602400" y="3095640"/>
            <a:ext cx="974160" cy="855360"/>
          </a:xfrm>
          <a:prstGeom prst="flowChartDecision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 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           </a:t>
            </a: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Y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1354320" y="943200"/>
            <a:ext cx="2080080" cy="98964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In Vivado: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Create a basic block design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Generate bitstream (.bit)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Export hardware (.xsa)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1052280" y="1438200"/>
            <a:ext cx="30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5"/>
          <p:cNvSpPr/>
          <p:nvPr/>
        </p:nvSpPr>
        <p:spPr>
          <a:xfrm>
            <a:off x="3619440" y="682920"/>
            <a:ext cx="2080080" cy="150984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In PetaLinux: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Create a project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Configure it with the «Exported Hardware» (.xsa)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Build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Package (.wic)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4" name="CustomShape 6"/>
          <p:cNvSpPr/>
          <p:nvPr/>
        </p:nvSpPr>
        <p:spPr>
          <a:xfrm>
            <a:off x="6001920" y="1058400"/>
            <a:ext cx="1895400" cy="75888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In BalenaEtcher: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Flash the .wic package to a MicroSD (32GB)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5" name="CustomShape 7"/>
          <p:cNvSpPr/>
          <p:nvPr/>
        </p:nvSpPr>
        <p:spPr>
          <a:xfrm flipV="1">
            <a:off x="3434760" y="1436760"/>
            <a:ext cx="184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8"/>
          <p:cNvSpPr/>
          <p:nvPr/>
        </p:nvSpPr>
        <p:spPr>
          <a:xfrm>
            <a:off x="5699880" y="1438200"/>
            <a:ext cx="30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9"/>
          <p:cNvSpPr/>
          <p:nvPr/>
        </p:nvSpPr>
        <p:spPr>
          <a:xfrm>
            <a:off x="8153640" y="1058400"/>
            <a:ext cx="2218680" cy="75888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On EBAZ4205: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Boot from MicroSD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Check if Ethernet is working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8" name="CustomShape 10"/>
          <p:cNvSpPr/>
          <p:nvPr/>
        </p:nvSpPr>
        <p:spPr>
          <a:xfrm>
            <a:off x="7898040" y="1438200"/>
            <a:ext cx="255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11"/>
          <p:cNvSpPr/>
          <p:nvPr/>
        </p:nvSpPr>
        <p:spPr>
          <a:xfrm>
            <a:off x="1562040" y="2920320"/>
            <a:ext cx="2342520" cy="122724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In Vivado: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Modify the block design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Generate bitstream (.bit)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Convert .bit to .bin with bootgen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Send .bin to EBAZ4205 via 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0" name="CustomShape 12"/>
          <p:cNvSpPr/>
          <p:nvPr/>
        </p:nvSpPr>
        <p:spPr>
          <a:xfrm>
            <a:off x="4182840" y="3143880"/>
            <a:ext cx="2147400" cy="75888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On EBAZ4205: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Check if the new block design  is working as expected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1" name="CustomShape 13"/>
          <p:cNvSpPr/>
          <p:nvPr/>
        </p:nvSpPr>
        <p:spPr>
          <a:xfrm flipV="1">
            <a:off x="3904560" y="3523680"/>
            <a:ext cx="277920" cy="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4"/>
          <p:cNvSpPr/>
          <p:nvPr/>
        </p:nvSpPr>
        <p:spPr>
          <a:xfrm flipV="1">
            <a:off x="6330600" y="3522240"/>
            <a:ext cx="271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5"/>
          <p:cNvSpPr/>
          <p:nvPr/>
        </p:nvSpPr>
        <p:spPr>
          <a:xfrm flipH="1" rot="5400000">
            <a:off x="4115520" y="979200"/>
            <a:ext cx="416880" cy="5527080"/>
          </a:xfrm>
          <a:prstGeom prst="bentConnector4">
            <a:avLst>
              <a:gd name="adj1" fmla="val -101832"/>
              <a:gd name="adj2" fmla="val 104136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6"/>
          <p:cNvSpPr/>
          <p:nvPr/>
        </p:nvSpPr>
        <p:spPr>
          <a:xfrm>
            <a:off x="1528200" y="5231160"/>
            <a:ext cx="1810800" cy="122724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In Vitis: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Create/Modify an app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Debug it on EBAZ4205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5" name="CustomShape 17"/>
          <p:cNvSpPr/>
          <p:nvPr/>
        </p:nvSpPr>
        <p:spPr>
          <a:xfrm>
            <a:off x="6570000" y="5417280"/>
            <a:ext cx="1006200" cy="855360"/>
          </a:xfrm>
          <a:prstGeom prst="flowChartDecision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   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            </a:t>
            </a: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Y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6" name="CustomShape 18"/>
          <p:cNvSpPr/>
          <p:nvPr/>
        </p:nvSpPr>
        <p:spPr>
          <a:xfrm>
            <a:off x="3339360" y="5844960"/>
            <a:ext cx="842760" cy="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9"/>
          <p:cNvSpPr/>
          <p:nvPr/>
        </p:nvSpPr>
        <p:spPr>
          <a:xfrm flipH="1" rot="5400000">
            <a:off x="4086720" y="3286800"/>
            <a:ext cx="427320" cy="5544720"/>
          </a:xfrm>
          <a:prstGeom prst="bentConnector4">
            <a:avLst>
              <a:gd name="adj1" fmla="val -96895"/>
              <a:gd name="adj2" fmla="val 10412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20"/>
          <p:cNvSpPr/>
          <p:nvPr/>
        </p:nvSpPr>
        <p:spPr>
          <a:xfrm>
            <a:off x="1160640" y="334080"/>
            <a:ext cx="9302040" cy="19479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1) Set an initial basic block design on Vivado, prepare a Linux SD Card and first boot EBAZ4205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21"/>
          <p:cNvSpPr/>
          <p:nvPr/>
        </p:nvSpPr>
        <p:spPr>
          <a:xfrm>
            <a:off x="1160640" y="2466000"/>
            <a:ext cx="9302040" cy="2169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2) Modify the block design on Vivado and test the results on EBAZ4205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22"/>
          <p:cNvSpPr/>
          <p:nvPr/>
        </p:nvSpPr>
        <p:spPr>
          <a:xfrm>
            <a:off x="1160640" y="4870800"/>
            <a:ext cx="9302040" cy="19479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3) Modify/Debug the Standalone/Linux App on Vitis IDE and test the results on EBAZ4205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23"/>
          <p:cNvSpPr/>
          <p:nvPr/>
        </p:nvSpPr>
        <p:spPr>
          <a:xfrm>
            <a:off x="4182840" y="5483160"/>
            <a:ext cx="2147400" cy="75888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Check if the App is working as expected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2" name="CustomShape 24"/>
          <p:cNvSpPr/>
          <p:nvPr/>
        </p:nvSpPr>
        <p:spPr>
          <a:xfrm flipV="1">
            <a:off x="6330600" y="5844960"/>
            <a:ext cx="239040" cy="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5"/>
          <p:cNvSpPr/>
          <p:nvPr/>
        </p:nvSpPr>
        <p:spPr>
          <a:xfrm>
            <a:off x="-460440" y="-40320"/>
            <a:ext cx="12188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800" spc="-1" strike="noStrike">
                <a:solidFill>
                  <a:srgbClr val="c00000"/>
                </a:solidFill>
                <a:latin typeface="Calibri"/>
              </a:rPr>
              <a:t>3 macro steps to design / test the Programmable Logic and the Linux / Standalone software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CustomShape 26"/>
          <p:cNvSpPr/>
          <p:nvPr/>
        </p:nvSpPr>
        <p:spPr>
          <a:xfrm>
            <a:off x="10869480" y="5627880"/>
            <a:ext cx="645480" cy="46944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End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CustomShape 27"/>
          <p:cNvSpPr/>
          <p:nvPr/>
        </p:nvSpPr>
        <p:spPr>
          <a:xfrm>
            <a:off x="7576560" y="5844960"/>
            <a:ext cx="3292560" cy="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magine 4" descr=""/>
          <p:cNvPicPr/>
          <p:nvPr/>
        </p:nvPicPr>
        <p:blipFill>
          <a:blip r:embed="rId1"/>
          <a:stretch/>
        </p:blipFill>
        <p:spPr>
          <a:xfrm>
            <a:off x="1366920" y="896760"/>
            <a:ext cx="9457920" cy="531972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1366920" y="280080"/>
            <a:ext cx="2964240" cy="528120"/>
          </a:xfrm>
          <a:prstGeom prst="wedgeRoundRectCallout">
            <a:avLst>
              <a:gd name="adj1" fmla="val 16942"/>
              <a:gd name="adj2" fmla="val 92621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WinSCP: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Browse the Linux folders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Copy From/To Windows To/From Linux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5602320" y="153720"/>
            <a:ext cx="5222160" cy="640800"/>
          </a:xfrm>
          <a:prstGeom prst="wedgeRoundRectCallout">
            <a:avLst>
              <a:gd name="adj1" fmla="val 16942"/>
              <a:gd name="adj2" fmla="val 92621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Vitis IDE: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Debug / Run Linux Apps on EBAZ4205 via TCF (TCP port 1534)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Debug / Run Standalone Apps on EBAZ4205 via 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1366920" y="6264720"/>
            <a:ext cx="2889000" cy="528120"/>
          </a:xfrm>
          <a:prstGeom prst="wedgeRoundRectCallout">
            <a:avLst>
              <a:gd name="adj1" fmla="val 21922"/>
              <a:gd name="adj2" fmla="val -113617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Oscilloscope: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Examine hardware signals on testpoints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7323840" y="6246360"/>
            <a:ext cx="3500640" cy="611280"/>
          </a:xfrm>
          <a:prstGeom prst="wedgeRoundRectCallout">
            <a:avLst>
              <a:gd name="adj1" fmla="val 22531"/>
              <a:gd name="adj2" fmla="val -125259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SSH (via IP) or TTY (via UART) EBAZ4205 Console: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Run Linux Apps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Configure Linux (Ethernet, Web Server, ALSA, …)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31521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2022-07-15T18:30:58Z</dcterms:created>
  <dc:creator>Guido Giorgetti</dc:creator>
  <dc:description/>
  <dc:language>en-US</dc:language>
  <cp:lastModifiedBy/>
  <dcterms:modified xsi:type="dcterms:W3CDTF">2023-04-13T14:59:26Z</dcterms:modified>
  <cp:revision>102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MSIP_Label_defa4170-0d19-0005-0004-bc88714345d2_ActionId">
    <vt:lpwstr>194a797f-485c-4969-9703-f37d6a097d6f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Enabled">
    <vt:lpwstr>true</vt:lpwstr>
  </property>
  <property fmtid="{D5CDD505-2E9C-101B-9397-08002B2CF9AE}" pid="10" name="MSIP_Label_defa4170-0d19-0005-0004-bc88714345d2_Method">
    <vt:lpwstr>Standard</vt:lpwstr>
  </property>
  <property fmtid="{D5CDD505-2E9C-101B-9397-08002B2CF9AE}" pid="11" name="MSIP_Label_defa4170-0d19-0005-0004-bc88714345d2_Name">
    <vt:lpwstr>defa4170-0d19-0005-0004-bc88714345d2</vt:lpwstr>
  </property>
  <property fmtid="{D5CDD505-2E9C-101B-9397-08002B2CF9AE}" pid="12" name="MSIP_Label_defa4170-0d19-0005-0004-bc88714345d2_SetDate">
    <vt:lpwstr>2022-09-26T19:37:41Z</vt:lpwstr>
  </property>
  <property fmtid="{D5CDD505-2E9C-101B-9397-08002B2CF9AE}" pid="13" name="MSIP_Label_defa4170-0d19-0005-0004-bc88714345d2_SiteId">
    <vt:lpwstr>835ed9e8-a95e-4e77-ab68-922dc3e1ca0a</vt:lpwstr>
  </property>
  <property fmtid="{D5CDD505-2E9C-101B-9397-08002B2CF9AE}" pid="14" name="Notes">
    <vt:i4>0</vt:i4>
  </property>
  <property fmtid="{D5CDD505-2E9C-101B-9397-08002B2CF9AE}" pid="15" name="PresentationFormat">
    <vt:lpwstr>Widescreen</vt:lpwstr>
  </property>
  <property fmtid="{D5CDD505-2E9C-101B-9397-08002B2CF9AE}" pid="16" name="ScaleCrop">
    <vt:bool>0</vt:bool>
  </property>
  <property fmtid="{D5CDD505-2E9C-101B-9397-08002B2CF9AE}" pid="17" name="ShareDoc">
    <vt:bool>0</vt:bool>
  </property>
  <property fmtid="{D5CDD505-2E9C-101B-9397-08002B2CF9AE}" pid="18" name="Slides">
    <vt:i4>18</vt:i4>
  </property>
</Properties>
</file>